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68" r:id="rId4"/>
    <p:sldId id="269" r:id="rId5"/>
    <p:sldId id="270" r:id="rId6"/>
    <p:sldId id="271" r:id="rId7"/>
    <p:sldId id="272" r:id="rId8"/>
    <p:sldId id="273" r:id="rId9"/>
    <p:sldId id="274"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 panose="020B0603060100000000" charset="0"/>
      <p:regular r:id="rId18"/>
      <p:bold r:id="rId19"/>
      <p:italic r:id="rId20"/>
      <p:boldItalic r:id="rId21"/>
    </p:embeddedFont>
    <p:embeddedFont>
      <p:font typeface="Twinkl SemiBold" charset="0"/>
      <p:bold r:id="rId22"/>
    </p:embeddedFont>
    <p:embeddedFont>
      <p:font typeface="Twinkl" panose="020B0604020202020204" charset="0"/>
      <p:regular r:id="rId23"/>
      <p:bold r:id="rId24"/>
    </p:embeddedFont>
    <p:embeddedFont>
      <p:font typeface="Sassoon Infant Rg" panose="02000503030000020003"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4"/>
    <a:srgbClr val="9B9BCE"/>
    <a:srgbClr val="4A3582"/>
    <a:srgbClr val="2CB7BC"/>
    <a:srgbClr val="7768AD"/>
    <a:srgbClr val="653B90"/>
    <a:srgbClr val="85CDC0"/>
    <a:srgbClr val="C7B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69" d="100"/>
          <a:sy n="69" d="100"/>
        </p:scale>
        <p:origin x="139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AA1006F-8D48-4ECC-B380-9CA507195B02}" type="datetimeFigureOut">
              <a:rPr lang="en-GB"/>
              <a:pPr>
                <a:defRPr/>
              </a:pPr>
              <a:t>19/02/2021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6BB2FF2-732E-48C7-AD4B-4D6E3E125CB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8B90C3-D801-4F68-9F52-065134216F9A}" type="datetimeFigureOut">
              <a:rPr lang="en-GB"/>
              <a:pPr>
                <a:defRPr/>
              </a:pPr>
              <a:t>19/02/2021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F33A461-F030-485E-BDDF-41DE4F989F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3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331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219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580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bc.co.uk/news/av/science-environment-34883623/sleeping-quarters-on-the-iss"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round/35367139" TargetMode="External"/><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7600" y="2074863"/>
            <a:ext cx="16986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750"/>
                                  </p:stCondLst>
                                  <p:childTnLst>
                                    <p:animMotion origin="layout" path="M -0.08889 -0.12246 L -0.08889 -0.12246 C -0.09323 -0.12454 -0.09757 -0.12639 -0.10174 -0.12871 C -0.10382 -0.12986 -0.10591 -0.13125 -0.10799 -0.13287 C -0.10973 -0.13426 -0.11111 -0.13611 -0.11285 -0.13704 C -0.11476 -0.1382 -0.11702 -0.13866 -0.1191 -0.13935 C -0.12934 -0.14931 -0.12309 -0.14398 -0.1382 -0.15417 C -0.14028 -0.15556 -0.14271 -0.15648 -0.14462 -0.15833 C -0.1467 -0.16042 -0.14879 -0.16273 -0.15087 -0.16458 C -0.154 -0.16759 -0.15764 -0.16945 -0.16042 -0.17315 C -0.16875 -0.18426 -0.16407 -0.18009 -0.17466 -0.18588 C -0.18473 -0.19931 -0.17865 -0.1919 -0.19375 -0.20695 C -0.19584 -0.20903 -0.19775 -0.21181 -0.20018 -0.21343 C -0.20226 -0.21482 -0.20452 -0.21574 -0.20643 -0.21759 C -0.20834 -0.21921 -0.20955 -0.22199 -0.21129 -0.22384 C -0.21736 -0.23102 -0.21598 -0.22963 -0.2224 -0.23241 C -0.23386 -0.24259 -0.21927 -0.23009 -0.23351 -0.24074 C -0.24202 -0.24746 -0.2342 -0.24329 -0.24289 -0.24722 C -0.26094 -0.26528 -0.2382 -0.24329 -0.25573 -0.25787 C -0.25799 -0.25972 -0.25973 -0.26227 -0.26198 -0.26412 C -0.26754 -0.26875 -0.26858 -0.26852 -0.27466 -0.27037 C -0.27691 -0.27199 -0.279 -0.27315 -0.28108 -0.27477 C -0.28264 -0.27593 -0.2842 -0.27778 -0.28577 -0.27894 C -0.28993 -0.28195 -0.29861 -0.2875 -0.29861 -0.2875 C -0.30018 -0.28958 -0.30157 -0.2919 -0.3033 -0.29375 C -0.30625 -0.29699 -0.30973 -0.29931 -0.31285 -0.30232 C -0.31441 -0.30371 -0.31615 -0.30463 -0.31754 -0.30648 C -0.32136 -0.31134 -0.32448 -0.31713 -0.32865 -0.3213 C -0.33073 -0.32338 -0.33299 -0.32523 -0.33507 -0.32755 C -0.35052 -0.34537 -0.32761 -0.32176 -0.34618 -0.34028 C -0.34723 -0.34236 -0.34792 -0.34491 -0.34931 -0.34676 C -0.3507 -0.34838 -0.35295 -0.34884 -0.35417 -0.35093 C -0.35521 -0.35255 -0.35452 -0.35556 -0.35573 -0.35718 C -0.35782 -0.36019 -0.36094 -0.36158 -0.36355 -0.36366 C -0.36407 -0.36574 -0.36424 -0.36829 -0.36528 -0.36991 C -0.36632 -0.37199 -0.36858 -0.37246 -0.36997 -0.37408 C -0.37223 -0.37685 -0.37431 -0.37963 -0.37639 -0.38264 C -0.37813 -0.38519 -0.37934 -0.38843 -0.38108 -0.39121 C -0.38507 -0.39722 -0.38716 -0.39884 -0.39219 -0.40371 C -0.39271 -0.40602 -0.39289 -0.40833 -0.39375 -0.41019 C -0.39601 -0.41458 -0.40434 -0.42246 -0.40643 -0.42477 C -0.40816 -0.42662 -0.40938 -0.4294 -0.41129 -0.43102 C -0.4132 -0.43287 -0.41563 -0.43357 -0.41754 -0.43542 C -0.43872 -0.45533 -0.42605 -0.44908 -0.4382 -0.4544 C -0.44028 -0.45648 -0.44254 -0.45833 -0.44462 -0.46065 C -0.44636 -0.46273 -0.4474 -0.46551 -0.44931 -0.46713 C -0.4507 -0.46829 -0.45261 -0.46852 -0.45417 -0.46921 C -0.46094 -0.47546 -0.46806 -0.48148 -0.47483 -0.4882 C -0.47691 -0.49028 -0.47917 -0.49236 -0.48108 -0.49468 C -0.48282 -0.49653 -0.48403 -0.49931 -0.48594 -0.50093 C -0.48733 -0.50208 -0.48907 -0.50232 -0.49063 -0.50301 C -0.49323 -0.5044 -0.49618 -0.50533 -0.49861 -0.50718 C -0.50243 -0.51042 -0.50608 -0.51412 -0.50973 -0.51783 C -0.51146 -0.51968 -0.51268 -0.52222 -0.51441 -0.52431 C -0.51598 -0.52593 -0.51771 -0.52685 -0.51927 -0.52847 C -0.52084 -0.53033 -0.52205 -0.5331 -0.52396 -0.53472 C -0.52691 -0.5375 -0.53056 -0.53866 -0.53351 -0.54121 C -0.53629 -0.54352 -0.53855 -0.54699 -0.5415 -0.54954 C -0.54653 -0.55417 -0.55243 -0.55741 -0.5573 -0.56227 C -0.55868 -0.56366 -0.56615 -0.5713 -0.56841 -0.57292 C -0.56997 -0.57384 -0.57153 -0.57431 -0.57309 -0.575 C -0.57483 -0.57708 -0.57605 -0.57986 -0.57795 -0.58125 C -0.58091 -0.58357 -0.58438 -0.5838 -0.5875 -0.58565 C -0.58959 -0.58681 -0.59167 -0.58866 -0.59375 -0.58982 C -0.59532 -0.59074 -0.59705 -0.59097 -0.59861 -0.5919 C -0.60035 -0.59306 -0.60157 -0.59491 -0.6033 -0.59607 C -0.61407 -0.60324 -0.60122 -0.59144 -0.61441 -0.60255 C -0.61667 -0.6044 -0.61841 -0.60718 -0.62084 -0.6088 C -0.63143 -0.61597 -0.62431 -0.60718 -0.62865 -0.6132 L -0.62865 -0.6132 " pathEditMode="relative" ptsTypes="AAAAAAAAAAAAAAAAAAAAAAAAAAAAAAAAAAAAAAAAAAAAAAAAAAAAAAAAAAAAAAAAAAAAAA">
                                      <p:cBhvr>
                                        <p:cTn id="6" dur="6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0" y="2724150"/>
            <a:ext cx="2549525" cy="2381250"/>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SemiBold" pitchFamily="2" charset="0"/>
              </a:rPr>
              <a:t>The term astronaut means ‘sailor amongst the stars’.</a:t>
            </a:r>
          </a:p>
        </p:txBody>
      </p:sp>
      <p:sp>
        <p:nvSpPr>
          <p:cNvPr id="10243" name="Title 20"/>
          <p:cNvSpPr>
            <a:spLocks noGrp="1"/>
          </p:cNvSpPr>
          <p:nvPr>
            <p:ph type="title"/>
          </p:nvPr>
        </p:nvSpPr>
        <p:spPr>
          <a:xfrm>
            <a:off x="457200" y="479425"/>
            <a:ext cx="8220075" cy="993775"/>
          </a:xfrm>
        </p:spPr>
        <p:txBody>
          <a:bodyPr/>
          <a:lstStyle/>
          <a:p>
            <a:pPr eaLnBrk="1" hangingPunct="1"/>
            <a:r>
              <a:rPr lang="en-GB" altLang="en-US" dirty="0"/>
              <a:t>Astronauts</a:t>
            </a:r>
            <a:r>
              <a:rPr lang="en-GB" altLang="en-US" sz="3600" dirty="0"/>
              <a:t> </a:t>
            </a:r>
          </a:p>
        </p:txBody>
      </p:sp>
      <p:sp>
        <p:nvSpPr>
          <p:cNvPr id="10244"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astronaut is someone who is trained to travel in a spacecraft, live in space and carry out scientific experiments. </a:t>
            </a:r>
          </a:p>
        </p:txBody>
      </p:sp>
      <p:sp>
        <p:nvSpPr>
          <p:cNvPr id="11" name="Rectangle: Rounded Corners 10"/>
          <p:cNvSpPr/>
          <p:nvPr/>
        </p:nvSpPr>
        <p:spPr>
          <a:xfrm>
            <a:off x="755650" y="2486025"/>
            <a:ext cx="2549525"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bg1"/>
                </a:solidFill>
              </a:rPr>
              <a:t>     </a:t>
            </a:r>
            <a:r>
              <a:rPr lang="en-GB" b="1" dirty="0">
                <a:solidFill>
                  <a:schemeClr val="bg1"/>
                </a:solidFill>
              </a:rPr>
              <a:t>Did you know?</a:t>
            </a:r>
            <a:endParaRPr lang="en-GB" sz="1600" b="1" dirty="0">
              <a:solidFill>
                <a:schemeClr val="bg1"/>
              </a:solidFill>
            </a:endParaRPr>
          </a:p>
        </p:txBody>
      </p:sp>
      <p:grpSp>
        <p:nvGrpSpPr>
          <p:cNvPr id="7" name="Question Mark Button"/>
          <p:cNvGrpSpPr>
            <a:grpSpLocks/>
          </p:cNvGrpSpPr>
          <p:nvPr/>
        </p:nvGrpSpPr>
        <p:grpSpPr bwMode="auto">
          <a:xfrm>
            <a:off x="569913" y="2271713"/>
            <a:ext cx="731837" cy="831850"/>
            <a:chOff x="569913" y="2271713"/>
            <a:chExt cx="731837" cy="831850"/>
          </a:xfrm>
        </p:grpSpPr>
        <p:sp>
          <p:nvSpPr>
            <p:cNvPr id="2"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250" name="TextBox 12"/>
            <p:cNvSpPr txBox="1">
              <a:spLocks noChangeArrowheads="1"/>
            </p:cNvSpPr>
            <p:nvPr/>
          </p:nvSpPr>
          <p:spPr bwMode="auto">
            <a:xfrm>
              <a:off x="687388" y="2271713"/>
              <a:ext cx="363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b="1">
                  <a:solidFill>
                    <a:schemeClr val="bg1"/>
                  </a:solidFill>
                </a:rPr>
                <a:t>?</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2486025"/>
            <a:ext cx="4948238"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363" y="30607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nextCondLst>
                <p:cond evt="onClick" delay="0">
                  <p:tgtEl>
                    <p:spTgt spid="7"/>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a:t>Astronauts</a:t>
            </a:r>
            <a:r>
              <a:rPr lang="en-GB" altLang="en-US" sz="3600"/>
              <a:t> </a:t>
            </a:r>
          </a:p>
        </p:txBody>
      </p:sp>
      <p:sp>
        <p:nvSpPr>
          <p:cNvPr id="13" name="Rectangle: Rounded Corners 12"/>
          <p:cNvSpPr/>
          <p:nvPr/>
        </p:nvSpPr>
        <p:spPr>
          <a:xfrm>
            <a:off x="674688" y="1423988"/>
            <a:ext cx="7137400" cy="55880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It takes several years to train to become an astronaut. </a:t>
            </a:r>
          </a:p>
        </p:txBody>
      </p:sp>
      <p:pic>
        <p:nvPicPr>
          <p:cNvPr id="1126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2763" y="1384300"/>
            <a:ext cx="16303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3"/>
          <p:cNvSpPr txBox="1">
            <a:spLocks noChangeArrowheads="1"/>
          </p:cNvSpPr>
          <p:nvPr/>
        </p:nvSpPr>
        <p:spPr bwMode="auto">
          <a:xfrm>
            <a:off x="695325" y="2117725"/>
            <a:ext cx="63134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In this time, astronauts have to learn about science, space technology and how the International Space Station (ISS) works. They also have to be trained in basic medical care, learn how to scuba dive and also how to speak Russian!</a:t>
            </a:r>
          </a:p>
        </p:txBody>
      </p:sp>
      <p:pic>
        <p:nvPicPr>
          <p:cNvPr id="1127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225" y="3444875"/>
            <a:ext cx="39211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p:cNvSpPr/>
          <p:nvPr/>
        </p:nvSpPr>
        <p:spPr>
          <a:xfrm>
            <a:off x="4824413" y="3444875"/>
            <a:ext cx="1630362" cy="2609850"/>
          </a:xfrm>
          <a:prstGeom prst="roundRect">
            <a:avLst>
              <a:gd name="adj" fmla="val 8334"/>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sz="1600" dirty="0"/>
              <a:t>Tim Peake is a British astronaut who lived and worked on the International Space Station from December 2015 to June 2016.</a:t>
            </a:r>
          </a:p>
        </p:txBody>
      </p:sp>
      <p:sp>
        <p:nvSpPr>
          <p:cNvPr id="11272" name="TextBox 2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Where Do Astronauts Live in Space?</a:t>
            </a:r>
            <a:endParaRPr lang="en-GB" altLang="en-US" sz="3200"/>
          </a:p>
        </p:txBody>
      </p:sp>
      <p:sp>
        <p:nvSpPr>
          <p:cNvPr id="13" name="Rectangle: Rounded Corners 12"/>
          <p:cNvSpPr/>
          <p:nvPr/>
        </p:nvSpPr>
        <p:spPr>
          <a:xfrm>
            <a:off x="674688" y="1423988"/>
            <a:ext cx="7137400" cy="719137"/>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live on the International Space Station (ISS). </a:t>
            </a:r>
          </a:p>
          <a:p>
            <a:pPr>
              <a:defRPr/>
            </a:pPr>
            <a:r>
              <a:rPr lang="en-GB" altLang="en-US" dirty="0"/>
              <a:t>It is a large spacecraft and laboratory that orbits the Earth. </a:t>
            </a:r>
          </a:p>
        </p:txBody>
      </p:sp>
      <p:sp>
        <p:nvSpPr>
          <p:cNvPr id="2" name="TextBox 1"/>
          <p:cNvSpPr txBox="1">
            <a:spLocks noChangeArrowheads="1"/>
          </p:cNvSpPr>
          <p:nvPr/>
        </p:nvSpPr>
        <p:spPr bwMode="auto">
          <a:xfrm>
            <a:off x="674688" y="2373313"/>
            <a:ext cx="434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It is used for carrying out research on the effect of living and working in space.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52715">
            <a:off x="5300663" y="1927225"/>
            <a:ext cx="29733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74688" y="3160713"/>
            <a:ext cx="46783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ISS is made up of different parts called modules. These are where the astronauts sleep, live and carry out experiments.  </a:t>
            </a:r>
          </a:p>
        </p:txBody>
      </p:sp>
      <p:sp>
        <p:nvSpPr>
          <p:cNvPr id="17" name="Rectangle: Rounded Corners 16"/>
          <p:cNvSpPr/>
          <p:nvPr/>
        </p:nvSpPr>
        <p:spPr>
          <a:xfrm>
            <a:off x="860425" y="4678363"/>
            <a:ext cx="7416800" cy="1350962"/>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285750" indent="-285750">
              <a:buFont typeface="Arial" panose="020B0604020202020204" pitchFamily="34" charset="0"/>
              <a:buChar char="•"/>
              <a:defRPr/>
            </a:pPr>
            <a:r>
              <a:rPr lang="en-GB" altLang="en-US" sz="1600" dirty="0">
                <a:solidFill>
                  <a:schemeClr val="tx1"/>
                </a:solidFill>
              </a:rPr>
              <a:t>The ISS travels around the Earth at 27,700 km/hr.</a:t>
            </a:r>
          </a:p>
          <a:p>
            <a:pPr marL="285750" indent="-285750">
              <a:buFont typeface="Arial" panose="020B0604020202020204" pitchFamily="34" charset="0"/>
              <a:buChar char="•"/>
              <a:defRPr/>
            </a:pPr>
            <a:r>
              <a:rPr lang="en-GB" altLang="en-US" sz="1600" dirty="0">
                <a:solidFill>
                  <a:schemeClr val="tx1"/>
                </a:solidFill>
              </a:rPr>
              <a:t>It completes 16 orbits of the Earth a day.</a:t>
            </a:r>
          </a:p>
          <a:p>
            <a:pPr marL="285750" indent="-285750">
              <a:buFont typeface="Arial" panose="020B0604020202020204" pitchFamily="34" charset="0"/>
              <a:buChar char="•"/>
              <a:defRPr/>
            </a:pPr>
            <a:r>
              <a:rPr lang="en-GB" altLang="en-US" sz="1600" dirty="0">
                <a:solidFill>
                  <a:schemeClr val="tx1"/>
                </a:solidFill>
              </a:rPr>
              <a:t>It travels 350km above the Earth.  </a:t>
            </a:r>
          </a:p>
          <a:p>
            <a:pPr marL="285750" indent="-285750">
              <a:buFont typeface="Arial" panose="020B0604020202020204" pitchFamily="34" charset="0"/>
              <a:buChar char="•"/>
              <a:defRPr/>
            </a:pPr>
            <a:r>
              <a:rPr lang="en-GB" altLang="en-US" sz="1600" dirty="0">
                <a:solidFill>
                  <a:schemeClr val="tx1"/>
                </a:solidFill>
              </a:rPr>
              <a:t>It is big enough to cover a football playing field!</a:t>
            </a:r>
          </a:p>
        </p:txBody>
      </p:sp>
      <p:sp>
        <p:nvSpPr>
          <p:cNvPr id="24" name="Rectangle: Rounded Corners 23"/>
          <p:cNvSpPr/>
          <p:nvPr/>
        </p:nvSpPr>
        <p:spPr>
          <a:xfrm>
            <a:off x="860425" y="4378325"/>
            <a:ext cx="7416800"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a:t>
            </a:r>
            <a:r>
              <a:rPr lang="en-GB" b="1" dirty="0">
                <a:solidFill>
                  <a:schemeClr val="bg1"/>
                </a:solidFill>
              </a:rPr>
              <a:t>Did you know?</a:t>
            </a:r>
            <a:endParaRPr lang="en-GB" sz="1600" b="1" dirty="0">
              <a:solidFill>
                <a:schemeClr val="bg1"/>
              </a:solidFill>
            </a:endParaRPr>
          </a:p>
        </p:txBody>
      </p:sp>
      <p:grpSp>
        <p:nvGrpSpPr>
          <p:cNvPr id="25" name="Question Mark Button"/>
          <p:cNvGrpSpPr>
            <a:grpSpLocks/>
          </p:cNvGrpSpPr>
          <p:nvPr/>
        </p:nvGrpSpPr>
        <p:grpSpPr bwMode="auto">
          <a:xfrm>
            <a:off x="674688" y="4164013"/>
            <a:ext cx="731837" cy="831850"/>
            <a:chOff x="569913" y="2271713"/>
            <a:chExt cx="731837" cy="831850"/>
          </a:xfrm>
        </p:grpSpPr>
        <p:sp>
          <p:nvSpPr>
            <p:cNvPr id="26"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2300" name="TextBox 12"/>
            <p:cNvSpPr txBox="1">
              <a:spLocks noChangeArrowheads="1"/>
            </p:cNvSpPr>
            <p:nvPr/>
          </p:nvSpPr>
          <p:spPr bwMode="auto">
            <a:xfrm>
              <a:off x="687388" y="2271713"/>
              <a:ext cx="363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b="1">
                  <a:solidFill>
                    <a:schemeClr val="bg1"/>
                  </a:solidFill>
                </a:rPr>
                <a:t>?</a:t>
              </a:r>
            </a:p>
          </p:txBody>
        </p:sp>
      </p:grpSp>
      <p:sp>
        <p:nvSpPr>
          <p:cNvPr id="28" name="TextBox 27"/>
          <p:cNvSpPr txBox="1">
            <a:spLocks noChangeArrowheads="1"/>
          </p:cNvSpPr>
          <p:nvPr/>
        </p:nvSpPr>
        <p:spPr bwMode="auto">
          <a:xfrm>
            <a:off x="1273175" y="5000625"/>
            <a:ext cx="6777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3" grpId="0" animBg="1"/>
      <p:bldP spid="2" grpId="0"/>
      <p:bldP spid="15" grpId="0"/>
      <p:bldP spid="1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What Do Astronauts Wear?</a:t>
            </a:r>
            <a:endParaRPr lang="en-GB" altLang="en-US" sz="3200"/>
          </a:p>
        </p:txBody>
      </p:sp>
      <p:sp>
        <p:nvSpPr>
          <p:cNvPr id="13315" name="TextBox 14"/>
          <p:cNvSpPr txBox="1">
            <a:spLocks noChangeArrowheads="1"/>
          </p:cNvSpPr>
          <p:nvPr/>
        </p:nvSpPr>
        <p:spPr bwMode="auto">
          <a:xfrm>
            <a:off x="-471488" y="1624013"/>
            <a:ext cx="67786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
        <p:nvSpPr>
          <p:cNvPr id="13316" name="TextBox 15"/>
          <p:cNvSpPr txBox="1">
            <a:spLocks noChangeArrowheads="1"/>
          </p:cNvSpPr>
          <p:nvPr/>
        </p:nvSpPr>
        <p:spPr bwMode="auto">
          <a:xfrm>
            <a:off x="722313" y="1320800"/>
            <a:ext cx="7954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sz="1600">
                <a:solidFill>
                  <a:schemeClr val="tx1"/>
                </a:solidFill>
              </a:rPr>
              <a:t>When astronauts go on a spacewalk, they need to wear a protective spacesuit.</a:t>
            </a:r>
          </a:p>
        </p:txBody>
      </p:sp>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2122488"/>
            <a:ext cx="2073275"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ross One"/>
          <p:cNvSpPr/>
          <p:nvPr/>
        </p:nvSpPr>
        <p:spPr>
          <a:xfrm>
            <a:off x="4992688" y="2066925"/>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7" name="Plus One"/>
          <p:cNvSpPr/>
          <p:nvPr/>
        </p:nvSpPr>
        <p:spPr>
          <a:xfrm>
            <a:off x="4992688" y="2066925"/>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1" name="textbox one"/>
          <p:cNvSpPr>
            <a:spLocks noChangeArrowheads="1"/>
          </p:cNvSpPr>
          <p:nvPr/>
        </p:nvSpPr>
        <p:spPr bwMode="auto">
          <a:xfrm>
            <a:off x="5762625" y="1935163"/>
            <a:ext cx="2752725"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Helmet</a:t>
            </a:r>
            <a:r>
              <a:rPr lang="en-GB" altLang="en-US" sz="1400">
                <a:solidFill>
                  <a:schemeClr val="tx1"/>
                </a:solidFill>
              </a:rPr>
              <a:t> – the visor protects the astronaut’s eyes from the strong rays of the Sun.</a:t>
            </a:r>
          </a:p>
        </p:txBody>
      </p:sp>
      <p:sp>
        <p:nvSpPr>
          <p:cNvPr id="23" name="Cross Two"/>
          <p:cNvSpPr/>
          <p:nvPr/>
        </p:nvSpPr>
        <p:spPr>
          <a:xfrm>
            <a:off x="3935413" y="208438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24" name="Plus Two"/>
          <p:cNvSpPr/>
          <p:nvPr/>
        </p:nvSpPr>
        <p:spPr>
          <a:xfrm>
            <a:off x="3935413" y="208438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5" name="textbox two"/>
          <p:cNvSpPr>
            <a:spLocks noChangeArrowheads="1"/>
          </p:cNvSpPr>
          <p:nvPr/>
        </p:nvSpPr>
        <p:spPr bwMode="auto">
          <a:xfrm>
            <a:off x="1031875" y="2071688"/>
            <a:ext cx="2670175" cy="579437"/>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Camera (on helmet) – </a:t>
            </a:r>
            <a:r>
              <a:rPr lang="en-GB" altLang="en-US" sz="1400">
                <a:solidFill>
                  <a:schemeClr val="tx1"/>
                </a:solidFill>
              </a:rPr>
              <a:t>used to send pictures back to Earth.</a:t>
            </a:r>
          </a:p>
        </p:txBody>
      </p:sp>
      <p:sp>
        <p:nvSpPr>
          <p:cNvPr id="26" name="Cross Three"/>
          <p:cNvSpPr/>
          <p:nvPr/>
        </p:nvSpPr>
        <p:spPr>
          <a:xfrm>
            <a:off x="4992688" y="455453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27" name="Plus Three"/>
          <p:cNvSpPr/>
          <p:nvPr/>
        </p:nvSpPr>
        <p:spPr>
          <a:xfrm>
            <a:off x="4992688" y="455453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8" name="textbox three"/>
          <p:cNvSpPr>
            <a:spLocks noChangeArrowheads="1"/>
          </p:cNvSpPr>
          <p:nvPr/>
        </p:nvSpPr>
        <p:spPr bwMode="auto">
          <a:xfrm>
            <a:off x="5759450" y="4567238"/>
            <a:ext cx="2671763"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Radio </a:t>
            </a:r>
            <a:r>
              <a:rPr lang="en-GB" altLang="en-US" sz="1400">
                <a:solidFill>
                  <a:schemeClr val="tx1"/>
                </a:solidFill>
              </a:rPr>
              <a:t>– used to talk to other astronauts and Mission Control.</a:t>
            </a:r>
          </a:p>
        </p:txBody>
      </p:sp>
      <p:sp>
        <p:nvSpPr>
          <p:cNvPr id="29" name="textbox four"/>
          <p:cNvSpPr>
            <a:spLocks noChangeArrowheads="1"/>
          </p:cNvSpPr>
          <p:nvPr/>
        </p:nvSpPr>
        <p:spPr bwMode="auto">
          <a:xfrm>
            <a:off x="687388" y="5227638"/>
            <a:ext cx="3359150"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Spacesuit </a:t>
            </a:r>
            <a:r>
              <a:rPr lang="en-GB" altLang="en-US" sz="1400">
                <a:solidFill>
                  <a:schemeClr val="tx1"/>
                </a:solidFill>
              </a:rPr>
              <a:t>– keeps the astronaut’s body at the right temperature; it can get very cold and very hot in space. </a:t>
            </a:r>
          </a:p>
        </p:txBody>
      </p:sp>
      <p:sp>
        <p:nvSpPr>
          <p:cNvPr id="30" name="textbox five"/>
          <p:cNvSpPr>
            <a:spLocks noChangeArrowheads="1"/>
          </p:cNvSpPr>
          <p:nvPr/>
        </p:nvSpPr>
        <p:spPr bwMode="auto">
          <a:xfrm>
            <a:off x="722313" y="2828925"/>
            <a:ext cx="2965450" cy="1055688"/>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Gloves</a:t>
            </a:r>
            <a:r>
              <a:rPr lang="en-GB" altLang="en-US" sz="1400">
                <a:solidFill>
                  <a:schemeClr val="tx1"/>
                </a:solidFill>
              </a:rPr>
              <a:t> – have a good grip. Astronauts need to train to carry out tricky tasks in these thick gloves</a:t>
            </a:r>
          </a:p>
        </p:txBody>
      </p:sp>
      <p:sp>
        <p:nvSpPr>
          <p:cNvPr id="31" name="textbox seven"/>
          <p:cNvSpPr>
            <a:spLocks noChangeArrowheads="1"/>
          </p:cNvSpPr>
          <p:nvPr/>
        </p:nvSpPr>
        <p:spPr bwMode="auto">
          <a:xfrm>
            <a:off x="792163" y="4041775"/>
            <a:ext cx="3357562" cy="1055688"/>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Display and Control Module </a:t>
            </a:r>
            <a:r>
              <a:rPr lang="en-GB" altLang="en-US" sz="1400">
                <a:solidFill>
                  <a:schemeClr val="tx1"/>
                </a:solidFill>
              </a:rPr>
              <a:t>(on the front of the suit) – the astronaut can control the spacesuit using these switches. </a:t>
            </a:r>
          </a:p>
        </p:txBody>
      </p:sp>
      <p:sp>
        <p:nvSpPr>
          <p:cNvPr id="32" name="textbox six"/>
          <p:cNvSpPr>
            <a:spLocks noChangeArrowheads="1"/>
          </p:cNvSpPr>
          <p:nvPr/>
        </p:nvSpPr>
        <p:spPr bwMode="auto">
          <a:xfrm>
            <a:off x="6038850" y="2894013"/>
            <a:ext cx="2476500" cy="1531937"/>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Primary Life Support System </a:t>
            </a:r>
            <a:r>
              <a:rPr lang="en-GB" altLang="en-US" sz="1400">
                <a:solidFill>
                  <a:schemeClr val="tx1"/>
                </a:solidFill>
              </a:rPr>
              <a:t>(on the back of the suit) – carries oxygen so that the astronaut can breathe. Water is also carried in this pack. </a:t>
            </a:r>
          </a:p>
        </p:txBody>
      </p:sp>
      <p:sp>
        <p:nvSpPr>
          <p:cNvPr id="34" name="Cross Four"/>
          <p:cNvSpPr/>
          <p:nvPr/>
        </p:nvSpPr>
        <p:spPr>
          <a:xfrm>
            <a:off x="4244975" y="4995863"/>
            <a:ext cx="428625" cy="43497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5" name="Plus Four"/>
          <p:cNvSpPr/>
          <p:nvPr/>
        </p:nvSpPr>
        <p:spPr>
          <a:xfrm>
            <a:off x="4244975" y="4995863"/>
            <a:ext cx="428625" cy="43497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36" name="Cross Five"/>
          <p:cNvSpPr/>
          <p:nvPr/>
        </p:nvSpPr>
        <p:spPr>
          <a:xfrm>
            <a:off x="3924300" y="294005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7" name="Plus Five"/>
          <p:cNvSpPr/>
          <p:nvPr/>
        </p:nvSpPr>
        <p:spPr>
          <a:xfrm>
            <a:off x="3924300" y="294005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38" name="Cross six"/>
          <p:cNvSpPr/>
          <p:nvPr/>
        </p:nvSpPr>
        <p:spPr>
          <a:xfrm>
            <a:off x="5276850" y="3154363"/>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9" name="Plus six"/>
          <p:cNvSpPr/>
          <p:nvPr/>
        </p:nvSpPr>
        <p:spPr>
          <a:xfrm>
            <a:off x="5276850" y="3154363"/>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42" name="Cross seven"/>
          <p:cNvSpPr/>
          <p:nvPr/>
        </p:nvSpPr>
        <p:spPr>
          <a:xfrm>
            <a:off x="4200525" y="379730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43" name="Plus seven"/>
          <p:cNvSpPr/>
          <p:nvPr/>
        </p:nvSpPr>
        <p:spPr>
          <a:xfrm>
            <a:off x="4200525" y="379730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ntr" presetSubtype="0" fill="hold" grpId="1"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1"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3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83" restart="whenNotActive" fill="hold" evtFilter="cancelBubble" nodeType="interactiveSeq">
                <p:stCondLst>
                  <p:cond evt="onClick" delay="0">
                    <p:tgtEl>
                      <p:spTgt spid="36"/>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ntr" presetSubtype="0" fill="hold" grpId="1"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101" restart="whenNotActive" fill="hold" evtFilter="cancelBubble" nodeType="interactiveSeq">
                <p:stCondLst>
                  <p:cond evt="onClick" delay="0">
                    <p:tgtEl>
                      <p:spTgt spid="3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2"/>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10" restart="whenNotActive" fill="hold" evtFilter="cancelBubble" nodeType="interactiveSeq">
                <p:stCondLst>
                  <p:cond evt="onClick" delay="0">
                    <p:tgtEl>
                      <p:spTgt spid="4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19" restart="whenNotActive" fill="hold" evtFilter="cancelBubble" nodeType="interactiveSeq">
                <p:stCondLst>
                  <p:cond evt="onClick" delay="0">
                    <p:tgtEl>
                      <p:spTgt spid="4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42"/>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1"/>
                                        </p:tgtEl>
                                        <p:attrNameLst>
                                          <p:attrName>style.visibility</p:attrName>
                                        </p:attrNameLst>
                                      </p:cBhvr>
                                      <p:to>
                                        <p:strVal val="hidden"/>
                                      </p:to>
                                    </p:set>
                                  </p:childTnLst>
                                </p:cTn>
                              </p:par>
                              <p:par>
                                <p:cTn id="126" presetID="1" presetClass="entr" presetSubtype="0" fill="hold" grpId="1" nodeType="withEffect">
                                  <p:stCondLst>
                                    <p:cond delay="0"/>
                                  </p:stCondLst>
                                  <p:childTnLst>
                                    <p:set>
                                      <p:cBhvr>
                                        <p:cTn id="127"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19" grpId="0" animBg="1"/>
      <p:bldP spid="19" grpId="1" animBg="1"/>
      <p:bldP spid="7" grpId="0" animBg="1"/>
      <p:bldP spid="7"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600"/>
              <a:t>How Do Astronauts Sleep in Space?</a:t>
            </a:r>
          </a:p>
        </p:txBody>
      </p:sp>
      <p:sp>
        <p:nvSpPr>
          <p:cNvPr id="3" name="Rectangle: Rounded Corners 2"/>
          <p:cNvSpPr/>
          <p:nvPr/>
        </p:nvSpPr>
        <p:spPr>
          <a:xfrm>
            <a:off x="674688" y="1423988"/>
            <a:ext cx="3125787" cy="12763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Sleeping on board the ISS is a bit different for astronauts than it is for you at home. </a:t>
            </a:r>
          </a:p>
        </p:txBody>
      </p:sp>
      <p:sp>
        <p:nvSpPr>
          <p:cNvPr id="4" name="TextBox 3"/>
          <p:cNvSpPr txBox="1">
            <a:spLocks noChangeArrowheads="1"/>
          </p:cNvSpPr>
          <p:nvPr/>
        </p:nvSpPr>
        <p:spPr bwMode="auto">
          <a:xfrm>
            <a:off x="674688" y="2809875"/>
            <a:ext cx="32162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Zero gravity means that the astronauts float around so they need to sleep in sleeping bags that they attach to the walls, ceiling or floor. </a:t>
            </a:r>
          </a:p>
          <a:p>
            <a:pPr>
              <a:lnSpc>
                <a:spcPct val="100000"/>
              </a:lnSpc>
              <a:spcBef>
                <a:spcPct val="0"/>
              </a:spcBef>
              <a:buFontTx/>
              <a:buNone/>
            </a:pPr>
            <a:r>
              <a:rPr lang="en-GB" altLang="en-US">
                <a:solidFill>
                  <a:schemeClr val="tx1"/>
                </a:solidFill>
              </a:rPr>
              <a:t>This means that they will not bump into anything as they sleep! Crew members also have their own cabins to sleep in.</a:t>
            </a:r>
          </a:p>
          <a:p>
            <a:pPr>
              <a:lnSpc>
                <a:spcPct val="100000"/>
              </a:lnSpc>
              <a:spcBef>
                <a:spcPct val="0"/>
              </a:spcBef>
              <a:buFontTx/>
              <a:buNone/>
            </a:pPr>
            <a:endParaRPr lang="en-GB" altLang="en-US">
              <a:solidFill>
                <a:schemeClr val="tx1"/>
              </a:solidFill>
            </a:endParaRPr>
          </a:p>
        </p:txBody>
      </p:sp>
      <p:sp>
        <p:nvSpPr>
          <p:cNvPr id="17" name="Rectangle: Rounded Corners 16"/>
          <p:cNvSpPr/>
          <p:nvPr/>
        </p:nvSpPr>
        <p:spPr>
          <a:xfrm>
            <a:off x="4306888" y="5008563"/>
            <a:ext cx="4035425" cy="990600"/>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600" dirty="0">
                <a:solidFill>
                  <a:schemeClr val="tx1"/>
                </a:solidFill>
              </a:rPr>
              <a:t>Click on the picture for a tour of the sleeping quarters on board the ISS!</a:t>
            </a:r>
          </a:p>
        </p:txBody>
      </p:sp>
      <p:sp>
        <p:nvSpPr>
          <p:cNvPr id="14342"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4343" name="Picture 1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1446213"/>
            <a:ext cx="44291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p:cNvSpPr/>
          <p:nvPr/>
        </p:nvSpPr>
        <p:spPr>
          <a:xfrm>
            <a:off x="4086225" y="4683125"/>
            <a:ext cx="4265613"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Discover</a:t>
            </a:r>
          </a:p>
        </p:txBody>
      </p:sp>
      <p:grpSp>
        <p:nvGrpSpPr>
          <p:cNvPr id="14345" name="Question Mark Button"/>
          <p:cNvGrpSpPr>
            <a:grpSpLocks/>
          </p:cNvGrpSpPr>
          <p:nvPr/>
        </p:nvGrpSpPr>
        <p:grpSpPr bwMode="auto">
          <a:xfrm>
            <a:off x="3890963" y="4505325"/>
            <a:ext cx="731837" cy="831850"/>
            <a:chOff x="569913" y="2271713"/>
            <a:chExt cx="731837" cy="831850"/>
          </a:xfrm>
        </p:grpSpPr>
        <p:sp>
          <p:nvSpPr>
            <p:cNvPr id="9" name="Question Mark"/>
            <p:cNvSpPr/>
            <p:nvPr/>
          </p:nvSpPr>
          <p:spPr>
            <a:xfrm>
              <a:off x="569913" y="2320926"/>
              <a:ext cx="731837" cy="731837"/>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4348" name="TextBox 12"/>
            <p:cNvSpPr txBox="1">
              <a:spLocks noChangeArrowheads="1"/>
            </p:cNvSpPr>
            <p:nvPr/>
          </p:nvSpPr>
          <p:spPr bwMode="auto">
            <a:xfrm>
              <a:off x="687388" y="2271713"/>
              <a:ext cx="30806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endParaRPr lang="en-GB" altLang="en-US" sz="4800" b="1">
                <a:solidFill>
                  <a:schemeClr val="bg1"/>
                </a:solidFill>
              </a:endParaRPr>
            </a:p>
          </p:txBody>
        </p:sp>
      </p:grpSp>
      <p:pic>
        <p:nvPicPr>
          <p:cNvPr id="1434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4673600"/>
            <a:ext cx="3921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fade">
                                      <p:cBhvr>
                                        <p:cTn id="15" dur="500"/>
                                        <p:tgtEl>
                                          <p:spTgt spid="14343"/>
                                        </p:tgtEl>
                                      </p:cBhvr>
                                    </p:animEffect>
                                  </p:childTnLst>
                                </p:cTn>
                              </p:par>
                            </p:childTnLst>
                          </p:cTn>
                        </p:par>
                        <p:par>
                          <p:cTn id="16" fill="hold" nodeType="after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fade">
                                      <p:cBhvr>
                                        <p:cTn id="19" dur="500"/>
                                        <p:tgtEl>
                                          <p:spTgt spid="14346"/>
                                        </p:tgtEl>
                                      </p:cBhvr>
                                    </p:animEffect>
                                  </p:childTnLst>
                                </p:cTn>
                              </p:par>
                              <p:par>
                                <p:cTn id="20" presetID="10" presetClass="entr" presetSubtype="0" fill="hold" nodeType="withEffect">
                                  <p:stCondLst>
                                    <p:cond delay="0"/>
                                  </p:stCondLst>
                                  <p:childTnLst>
                                    <p:set>
                                      <p:cBhvr>
                                        <p:cTn id="21" dur="1" fill="hold">
                                          <p:stCondLst>
                                            <p:cond delay="0"/>
                                          </p:stCondLst>
                                        </p:cTn>
                                        <p:tgtEl>
                                          <p:spTgt spid="14345"/>
                                        </p:tgtEl>
                                        <p:attrNameLst>
                                          <p:attrName>style.visibility</p:attrName>
                                        </p:attrNameLst>
                                      </p:cBhvr>
                                      <p:to>
                                        <p:strVal val="visible"/>
                                      </p:to>
                                    </p:set>
                                    <p:animEffect transition="in" filter="fade">
                                      <p:cBhvr>
                                        <p:cTn id="22" dur="500"/>
                                        <p:tgtEl>
                                          <p:spTgt spid="143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9425"/>
            <a:ext cx="8220075" cy="993775"/>
          </a:xfrm>
        </p:spPr>
        <p:txBody>
          <a:bodyPr/>
          <a:lstStyle/>
          <a:p>
            <a:r>
              <a:rPr lang="en-GB" altLang="en-US" sz="3600"/>
              <a:t>What Do Astronauts Eat and Drink?</a:t>
            </a:r>
          </a:p>
        </p:txBody>
      </p:sp>
      <p:sp>
        <p:nvSpPr>
          <p:cNvPr id="3" name="Rectangle: Rounded Corners 2"/>
          <p:cNvSpPr/>
          <p:nvPr/>
        </p:nvSpPr>
        <p:spPr>
          <a:xfrm>
            <a:off x="674688" y="1473200"/>
            <a:ext cx="6513512" cy="1460500"/>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can eat many of the same foods that you</a:t>
            </a:r>
          </a:p>
          <a:p>
            <a:pPr>
              <a:defRPr/>
            </a:pPr>
            <a:r>
              <a:rPr lang="en-GB" altLang="en-US" dirty="0"/>
              <a:t> eat at home but the way they are packaged has to </a:t>
            </a:r>
          </a:p>
          <a:p>
            <a:pPr>
              <a:defRPr/>
            </a:pPr>
            <a:r>
              <a:rPr lang="en-GB" altLang="en-US" dirty="0"/>
              <a:t>be different because food and crumbs will fly around</a:t>
            </a:r>
          </a:p>
          <a:p>
            <a:pPr>
              <a:defRPr/>
            </a:pPr>
            <a:r>
              <a:rPr lang="en-GB" altLang="en-US" dirty="0"/>
              <a:t>in zero gravity!</a:t>
            </a:r>
          </a:p>
        </p:txBody>
      </p:sp>
      <p:sp>
        <p:nvSpPr>
          <p:cNvPr id="6" name="TextBox 5"/>
          <p:cNvSpPr txBox="1">
            <a:spLocks noChangeArrowheads="1"/>
          </p:cNvSpPr>
          <p:nvPr/>
        </p:nvSpPr>
        <p:spPr bwMode="auto">
          <a:xfrm>
            <a:off x="674688" y="3171825"/>
            <a:ext cx="3330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Food and drink may be packaged in aluminium foil or canned. Astronauts may need to add water to food if it is freeze-dried or they may need to heat it up before they eat it.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5263" y="3171825"/>
            <a:ext cx="42703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1433513"/>
            <a:ext cx="18827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79425"/>
            <a:ext cx="8220075" cy="993775"/>
          </a:xfrm>
        </p:spPr>
        <p:txBody>
          <a:bodyPr/>
          <a:lstStyle/>
          <a:p>
            <a:r>
              <a:rPr lang="en-GB" altLang="en-US" sz="3600"/>
              <a:t>What Do Astronauts Eat and Drink?</a:t>
            </a:r>
          </a:p>
        </p:txBody>
      </p:sp>
      <p:sp>
        <p:nvSpPr>
          <p:cNvPr id="8" name="TextBox 7"/>
          <p:cNvSpPr txBox="1">
            <a:spLocks noChangeArrowheads="1"/>
          </p:cNvSpPr>
          <p:nvPr/>
        </p:nvSpPr>
        <p:spPr bwMode="auto">
          <a:xfrm>
            <a:off x="674688" y="3632200"/>
            <a:ext cx="3100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may include frozen meals, frozen vegetables and desserts, as well as refrigerated dairy products. They are provided with snacks and even ketchup!</a:t>
            </a:r>
          </a:p>
        </p:txBody>
      </p:sp>
      <p:sp>
        <p:nvSpPr>
          <p:cNvPr id="16388"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l="6790"/>
          <a:stretch>
            <a:fillRect/>
          </a:stretch>
        </p:blipFill>
        <p:spPr bwMode="auto">
          <a:xfrm>
            <a:off x="4081463" y="1554163"/>
            <a:ext cx="42275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p:cNvSpPr/>
          <p:nvPr/>
        </p:nvSpPr>
        <p:spPr>
          <a:xfrm>
            <a:off x="674688" y="1914525"/>
            <a:ext cx="3125787" cy="12763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get to choose their favourite foods before they go into space</a:t>
            </a:r>
            <a:endParaRPr lang="en-GB"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4811713"/>
            <a:ext cx="15906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4746625"/>
            <a:ext cx="7270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1077913"/>
          </a:xfrm>
        </p:spPr>
        <p:txBody>
          <a:bodyPr/>
          <a:lstStyle/>
          <a:p>
            <a:pPr algn="ctr"/>
            <a:r>
              <a:rPr lang="en-GB" altLang="en-US" sz="3600"/>
              <a:t>How Do Astronauts Go to </a:t>
            </a:r>
            <a:br>
              <a:rPr lang="en-GB" altLang="en-US" sz="3600"/>
            </a:br>
            <a:r>
              <a:rPr lang="en-GB" altLang="en-US" sz="3600"/>
              <a:t>the Toilet in Space?</a:t>
            </a:r>
          </a:p>
        </p:txBody>
      </p:sp>
      <p:sp>
        <p:nvSpPr>
          <p:cNvPr id="3" name="Rectangle: Rounded Corners 2"/>
          <p:cNvSpPr/>
          <p:nvPr/>
        </p:nvSpPr>
        <p:spPr>
          <a:xfrm>
            <a:off x="4203700" y="1893888"/>
            <a:ext cx="2905125" cy="2967037"/>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600" dirty="0">
                <a:solidFill>
                  <a:schemeClr val="tx1"/>
                </a:solidFill>
              </a:rPr>
              <a:t>Watch the video to see Tim Peake explain how astronauts go the toilet in zero gravity!</a:t>
            </a:r>
          </a:p>
          <a:p>
            <a:pPr algn="ctr">
              <a:defRPr/>
            </a:pPr>
            <a:endParaRPr lang="en-GB" altLang="en-US" sz="1600" dirty="0">
              <a:solidFill>
                <a:schemeClr val="tx1"/>
              </a:solidFill>
            </a:endParaRPr>
          </a:p>
          <a:p>
            <a:pPr algn="ctr">
              <a:defRPr/>
            </a:pPr>
            <a:r>
              <a:rPr lang="en-GB" altLang="en-US" sz="1600" dirty="0">
                <a:solidFill>
                  <a:schemeClr val="tx1"/>
                </a:solidFill>
              </a:rPr>
              <a:t>Click on the photo to </a:t>
            </a:r>
          </a:p>
          <a:p>
            <a:pPr algn="ctr">
              <a:defRPr/>
            </a:pPr>
            <a:r>
              <a:rPr lang="en-GB" altLang="en-US" sz="1600" dirty="0">
                <a:solidFill>
                  <a:schemeClr val="tx1"/>
                </a:solidFill>
              </a:rPr>
              <a:t>view the video.</a:t>
            </a:r>
          </a:p>
        </p:txBody>
      </p:sp>
      <p:sp>
        <p:nvSpPr>
          <p:cNvPr id="4" name="Rectangle: Rounded Corners 3"/>
          <p:cNvSpPr/>
          <p:nvPr/>
        </p:nvSpPr>
        <p:spPr>
          <a:xfrm>
            <a:off x="3983038" y="1804988"/>
            <a:ext cx="3152775"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Discover</a:t>
            </a:r>
          </a:p>
        </p:txBody>
      </p:sp>
      <p:grpSp>
        <p:nvGrpSpPr>
          <p:cNvPr id="17413" name="Question Mark Button"/>
          <p:cNvGrpSpPr>
            <a:grpSpLocks/>
          </p:cNvGrpSpPr>
          <p:nvPr/>
        </p:nvGrpSpPr>
        <p:grpSpPr bwMode="auto">
          <a:xfrm>
            <a:off x="3787775" y="1627188"/>
            <a:ext cx="731838" cy="831850"/>
            <a:chOff x="569913" y="2271713"/>
            <a:chExt cx="731837" cy="831850"/>
          </a:xfrm>
        </p:grpSpPr>
        <p:sp>
          <p:nvSpPr>
            <p:cNvPr id="6"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419" name="TextBox 12"/>
            <p:cNvSpPr txBox="1">
              <a:spLocks noChangeArrowheads="1"/>
            </p:cNvSpPr>
            <p:nvPr/>
          </p:nvSpPr>
          <p:spPr bwMode="auto">
            <a:xfrm>
              <a:off x="687388" y="2271713"/>
              <a:ext cx="30806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endParaRPr lang="en-GB" altLang="en-US" sz="4800" b="1">
                <a:solidFill>
                  <a:schemeClr val="bg1"/>
                </a:solidFill>
              </a:endParaRPr>
            </a:p>
          </p:txBody>
        </p:sp>
      </p:grpSp>
      <p:pic>
        <p:nvPicPr>
          <p:cNvPr id="1741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1288" y="1795463"/>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1758950"/>
            <a:ext cx="28067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a:off x="2784475" y="6237288"/>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741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3388" y="2593975"/>
            <a:ext cx="1687512"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370</TotalTime>
  <Words>765</Words>
  <Application>Microsoft Office PowerPoint</Application>
  <PresentationFormat>On-screen Show (4:3)</PresentationFormat>
  <Paragraphs>72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Tuffy</vt:lpstr>
      <vt:lpstr>Twinkl SemiBold</vt:lpstr>
      <vt:lpstr>Twinkl</vt:lpstr>
      <vt:lpstr>Arial</vt:lpstr>
      <vt:lpstr>Sassoon Infant Rg</vt:lpstr>
      <vt:lpstr>Office Theme</vt:lpstr>
      <vt:lpstr>PowerPoint Presentation</vt:lpstr>
      <vt:lpstr>Astronauts </vt:lpstr>
      <vt:lpstr>Astronauts </vt:lpstr>
      <vt:lpstr>Where Do Astronauts Live in Space?</vt:lpstr>
      <vt:lpstr>What Do Astronauts Wear?</vt:lpstr>
      <vt:lpstr>How Do Astronauts Sleep in Space?</vt:lpstr>
      <vt:lpstr>What Do Astronauts Eat and Drink?</vt:lpstr>
      <vt:lpstr>What Do Astronauts Eat and Drink?</vt:lpstr>
      <vt:lpstr>How Do Astronauts Go to  the Toilet in Space?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Kate Rosser</cp:lastModifiedBy>
  <cp:revision>28</cp:revision>
  <dcterms:created xsi:type="dcterms:W3CDTF">2017-08-29T07:32:53Z</dcterms:created>
  <dcterms:modified xsi:type="dcterms:W3CDTF">2021-02-19T17:46:48Z</dcterms:modified>
</cp:coreProperties>
</file>