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71" r:id="rId2"/>
    <p:sldId id="273" r:id="rId3"/>
    <p:sldId id="274" r:id="rId4"/>
    <p:sldId id="275" r:id="rId5"/>
    <p:sldId id="277" r:id="rId6"/>
    <p:sldId id="281" r:id="rId7"/>
    <p:sldId id="280" r:id="rId8"/>
    <p:sldId id="283" r:id="rId9"/>
    <p:sldId id="282" r:id="rId10"/>
    <p:sldId id="284" r:id="rId11"/>
    <p:sldId id="267"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Sassoon Infant Rg" panose="02000503030000020003" charset="0"/>
      <p:regular r:id="rId19"/>
      <p:bold r:id="rId20"/>
    </p:embeddedFont>
    <p:embeddedFont>
      <p:font typeface="Tuffy" panose="020B0603060100000000" charset="0"/>
      <p:regular r:id="rId21"/>
      <p:bold r:id="rId22"/>
      <p:italic r:id="rId23"/>
      <p:boldItalic r:id="rId24"/>
    </p:embeddedFont>
    <p:embeddedFont>
      <p:font typeface="Twinkl" panose="020B0604020202020204" charset="0"/>
      <p:regular r:id="rId25"/>
      <p:bold r:id="rId26"/>
    </p:embeddedFont>
    <p:embeddedFont>
      <p:font typeface="Twinkl SemiBold" charset="0"/>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6E97"/>
    <a:srgbClr val="E6E6E6"/>
    <a:srgbClr val="FF7E00"/>
    <a:srgbClr val="F1CA4A"/>
    <a:srgbClr val="F3CA4B"/>
    <a:srgbClr val="C42F2F"/>
    <a:srgbClr val="F8CB49"/>
    <a:srgbClr val="0F1418"/>
    <a:srgbClr val="9DDCF9"/>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09" autoAdjust="0"/>
    <p:restoredTop sz="96370" autoAdjust="0"/>
  </p:normalViewPr>
  <p:slideViewPr>
    <p:cSldViewPr snapToGrid="0" showGuides="1">
      <p:cViewPr>
        <p:scale>
          <a:sx n="79" d="100"/>
          <a:sy n="79" d="100"/>
        </p:scale>
        <p:origin x="-1014" y="-30"/>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01/06/2020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01/06/2020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120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Uluru Close Up</a:t>
            </a:r>
          </a:p>
        </p:txBody>
      </p:sp>
      <p:sp>
        <p:nvSpPr>
          <p:cNvPr id="7" name="TextBox 21"/>
          <p:cNvSpPr txBox="1">
            <a:spLocks noChangeArrowheads="1"/>
          </p:cNvSpPr>
          <p:nvPr/>
        </p:nvSpPr>
        <p:spPr bwMode="auto">
          <a:xfrm>
            <a:off x="454784" y="5796671"/>
            <a:ext cx="3493149" cy="107096"/>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500" dirty="0">
                <a:solidFill>
                  <a:schemeClr val="bg1"/>
                </a:solidFill>
                <a:latin typeface="Arial" panose="020B0604020202020204" pitchFamily="34" charset="0"/>
                <a:ea typeface="Tuffy" panose="020B0603060100000000" pitchFamily="34" charset="0"/>
                <a:cs typeface="Arial" panose="020B0604020202020204" pitchFamily="34" charset="0"/>
              </a:rPr>
              <a:t>Photos courtesy of Ellen Forsyth @flickr.com) - granted under creative commons licence – attribution</a:t>
            </a:r>
          </a:p>
        </p:txBody>
      </p:sp>
      <p:pic>
        <p:nvPicPr>
          <p:cNvPr id="7172" name="Picture 4" descr="Uluru, Rock Formation, Mountain, Land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302" y="1412979"/>
            <a:ext cx="7097395" cy="4679846"/>
          </a:xfrm>
          <a:prstGeom prst="roundRect">
            <a:avLst>
              <a:gd name="adj" fmla="val 3804"/>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608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Uluru</a:t>
            </a:r>
          </a:p>
        </p:txBody>
      </p:sp>
      <p:pic>
        <p:nvPicPr>
          <p:cNvPr id="1026" name="Picture 2" descr="Australia, Uluru, Ayers Rock, Mountain, Nature, Hi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449" y="1328002"/>
            <a:ext cx="7301569" cy="4152768"/>
          </a:xfrm>
          <a:prstGeom prst="roundRect">
            <a:avLst>
              <a:gd name="adj" fmla="val 3536"/>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6448" y="5667798"/>
            <a:ext cx="7301569" cy="408623"/>
          </a:xfrm>
          <a:prstGeom prst="roundRect">
            <a:avLst/>
          </a:prstGeom>
          <a:solidFill>
            <a:srgbClr val="2F6E97"/>
          </a:solidFill>
        </p:spPr>
        <p:txBody>
          <a:bodyPr wrap="square" rtlCol="0">
            <a:spAutoFit/>
          </a:bodyPr>
          <a:lstStyle/>
          <a:p>
            <a:r>
              <a:rPr lang="en-GB" dirty="0" err="1">
                <a:solidFill>
                  <a:schemeClr val="bg1"/>
                </a:solidFill>
              </a:rPr>
              <a:t>Ulruru</a:t>
            </a:r>
            <a:r>
              <a:rPr lang="en-GB" dirty="0">
                <a:solidFill>
                  <a:schemeClr val="bg1"/>
                </a:solidFill>
              </a:rPr>
              <a:t> is </a:t>
            </a:r>
            <a:r>
              <a:rPr lang="en-AU" dirty="0">
                <a:solidFill>
                  <a:schemeClr val="bg1"/>
                </a:solidFill>
              </a:rPr>
              <a:t>one of Australia’s most famous and recognisable landmarks. </a:t>
            </a:r>
            <a:endParaRPr lang="en-GB" dirty="0">
              <a:solidFill>
                <a:schemeClr val="bg1"/>
              </a:solidFill>
            </a:endParaRPr>
          </a:p>
        </p:txBody>
      </p:sp>
    </p:spTree>
    <p:extLst>
      <p:ext uri="{BB962C8B-B14F-4D97-AF65-F5344CB8AC3E}">
        <p14:creationId xmlns:p14="http://schemas.microsoft.com/office/powerpoint/2010/main" val="268821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Location</a:t>
            </a:r>
          </a:p>
        </p:txBody>
      </p:sp>
      <p:sp>
        <p:nvSpPr>
          <p:cNvPr id="3" name="TextBox 2"/>
          <p:cNvSpPr txBox="1"/>
          <p:nvPr/>
        </p:nvSpPr>
        <p:spPr>
          <a:xfrm>
            <a:off x="755650" y="1391621"/>
            <a:ext cx="2124955" cy="4701204"/>
          </a:xfrm>
          <a:prstGeom prst="roundRect">
            <a:avLst>
              <a:gd name="adj" fmla="val 5020"/>
            </a:avLst>
          </a:prstGeom>
          <a:solidFill>
            <a:srgbClr val="F3CA4B"/>
          </a:solidFill>
        </p:spPr>
        <p:txBody>
          <a:bodyPr wrap="square" rtlCol="0">
            <a:noAutofit/>
          </a:bodyPr>
          <a:lstStyle/>
          <a:p>
            <a:r>
              <a:rPr lang="en-AU" dirty="0"/>
              <a:t>Uluru is located in the “Red Centre”, west of the Simpson Desert. It is about 460km southwest of Alice Springs in the Northern Territory.</a:t>
            </a:r>
          </a:p>
          <a:p>
            <a:endParaRPr lang="en-AU" dirty="0"/>
          </a:p>
          <a:p>
            <a:r>
              <a:rPr lang="en-US" dirty="0"/>
              <a:t>It is located in the Uluru-Kata </a:t>
            </a:r>
            <a:r>
              <a:rPr lang="en-US" dirty="0" err="1"/>
              <a:t>Tjuta</a:t>
            </a:r>
            <a:r>
              <a:rPr lang="en-US" dirty="0"/>
              <a:t> National Park and is listed as a World Heritage Site by UNESCO.</a:t>
            </a:r>
            <a:endParaRPr lang="en-GB"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7291" r="7092"/>
          <a:stretch/>
        </p:blipFill>
        <p:spPr>
          <a:xfrm>
            <a:off x="3088543" y="1391622"/>
            <a:ext cx="5299807" cy="4701203"/>
          </a:xfrm>
          <a:prstGeom prst="roundRect">
            <a:avLst>
              <a:gd name="adj" fmla="val 2927"/>
            </a:avLst>
          </a:prstGeom>
        </p:spPr>
      </p:pic>
    </p:spTree>
    <p:extLst>
      <p:ext uri="{BB962C8B-B14F-4D97-AF65-F5344CB8AC3E}">
        <p14:creationId xmlns:p14="http://schemas.microsoft.com/office/powerpoint/2010/main" val="1099187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Facts</a:t>
            </a:r>
          </a:p>
        </p:txBody>
      </p:sp>
      <p:sp>
        <p:nvSpPr>
          <p:cNvPr id="3" name="TextBox 2"/>
          <p:cNvSpPr txBox="1"/>
          <p:nvPr/>
        </p:nvSpPr>
        <p:spPr>
          <a:xfrm>
            <a:off x="755650" y="1347258"/>
            <a:ext cx="7650119" cy="923330"/>
          </a:xfrm>
          <a:prstGeom prst="rect">
            <a:avLst/>
          </a:prstGeom>
          <a:noFill/>
        </p:spPr>
        <p:txBody>
          <a:bodyPr wrap="square" rtlCol="0">
            <a:spAutoFit/>
          </a:bodyPr>
          <a:lstStyle/>
          <a:p>
            <a:r>
              <a:rPr lang="en-AU" dirty="0"/>
              <a:t>Uluru is the Aboriginal and official name for this amazing rock, but it is also known as Ayers Rock. It was named after Sir Henry Ayers, the eighth premier of South Australia. </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650" y="2446020"/>
            <a:ext cx="5493156" cy="3660673"/>
          </a:xfrm>
          <a:prstGeom prst="roundRect">
            <a:avLst>
              <a:gd name="adj" fmla="val 2407"/>
            </a:avLst>
          </a:prstGeom>
        </p:spPr>
      </p:pic>
      <p:sp>
        <p:nvSpPr>
          <p:cNvPr id="10" name="TextBox 9"/>
          <p:cNvSpPr txBox="1"/>
          <p:nvPr/>
        </p:nvSpPr>
        <p:spPr>
          <a:xfrm>
            <a:off x="6526635" y="2828126"/>
            <a:ext cx="1921079" cy="369332"/>
          </a:xfrm>
          <a:prstGeom prst="rect">
            <a:avLst/>
          </a:prstGeom>
          <a:noFill/>
        </p:spPr>
        <p:txBody>
          <a:bodyPr wrap="square" rtlCol="0">
            <a:spAutoFit/>
          </a:bodyPr>
          <a:lstStyle/>
          <a:p>
            <a:endParaRPr lang="en-GB" dirty="0"/>
          </a:p>
        </p:txBody>
      </p:sp>
      <p:sp>
        <p:nvSpPr>
          <p:cNvPr id="15" name="Rounded Rectangle 1"/>
          <p:cNvSpPr/>
          <p:nvPr/>
        </p:nvSpPr>
        <p:spPr>
          <a:xfrm>
            <a:off x="6526635" y="2446020"/>
            <a:ext cx="1861715" cy="3660673"/>
          </a:xfrm>
          <a:prstGeom prst="roundRect">
            <a:avLst>
              <a:gd name="adj" fmla="val 4397"/>
            </a:avLst>
          </a:prstGeom>
          <a:solidFill>
            <a:srgbClr val="FF7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AU" dirty="0">
                <a:solidFill>
                  <a:schemeClr val="tx1"/>
                </a:solidFill>
              </a:rPr>
              <a:t>It is about 600 million years old. </a:t>
            </a:r>
          </a:p>
          <a:p>
            <a:endParaRPr lang="en-AU" dirty="0">
              <a:solidFill>
                <a:schemeClr val="tx1"/>
              </a:solidFill>
            </a:endParaRPr>
          </a:p>
          <a:p>
            <a:r>
              <a:rPr lang="en-US" dirty="0">
                <a:solidFill>
                  <a:schemeClr val="tx1"/>
                </a:solidFill>
              </a:rPr>
              <a:t>Geologists refer to Uluru as an inselberg which means "island mountain".</a:t>
            </a:r>
          </a:p>
        </p:txBody>
      </p:sp>
    </p:spTree>
    <p:extLst>
      <p:ext uri="{BB962C8B-B14F-4D97-AF65-F5344CB8AC3E}">
        <p14:creationId xmlns:p14="http://schemas.microsoft.com/office/powerpoint/2010/main" val="2726109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3"/>
          <p:cNvSpPr/>
          <p:nvPr/>
        </p:nvSpPr>
        <p:spPr bwMode="auto">
          <a:xfrm>
            <a:off x="448809" y="427840"/>
            <a:ext cx="8269025" cy="5993366"/>
          </a:xfrm>
          <a:prstGeom prst="roundRect">
            <a:avLst>
              <a:gd name="adj" fmla="val 2649"/>
            </a:avLst>
          </a:prstGeom>
          <a:blipFill>
            <a:blip r:embed="rId2"/>
            <a:stretch>
              <a:fillRect/>
            </a:stretch>
          </a:blipFill>
          <a:ln w="25400" cap="rnd">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 name="Title 1"/>
          <p:cNvSpPr>
            <a:spLocks noGrp="1"/>
          </p:cNvSpPr>
          <p:nvPr>
            <p:ph type="title"/>
          </p:nvPr>
        </p:nvSpPr>
        <p:spPr/>
        <p:txBody>
          <a:bodyPr/>
          <a:lstStyle/>
          <a:p>
            <a:r>
              <a:rPr lang="en-GB" dirty="0"/>
              <a:t>Size</a:t>
            </a:r>
          </a:p>
        </p:txBody>
      </p:sp>
      <p:sp>
        <p:nvSpPr>
          <p:cNvPr id="7" name="TextBox 6"/>
          <p:cNvSpPr txBox="1"/>
          <p:nvPr/>
        </p:nvSpPr>
        <p:spPr>
          <a:xfrm>
            <a:off x="755650" y="4338499"/>
            <a:ext cx="2835765" cy="1754326"/>
          </a:xfrm>
          <a:prstGeom prst="rect">
            <a:avLst/>
          </a:prstGeom>
          <a:noFill/>
        </p:spPr>
        <p:txBody>
          <a:bodyPr wrap="square" rtlCol="0">
            <a:spAutoFit/>
          </a:bodyPr>
          <a:lstStyle/>
          <a:p>
            <a:r>
              <a:rPr lang="en-AU" dirty="0" err="1">
                <a:solidFill>
                  <a:schemeClr val="bg1"/>
                </a:solidFill>
              </a:rPr>
              <a:t>Ulruru</a:t>
            </a:r>
            <a:r>
              <a:rPr lang="en-AU" dirty="0">
                <a:solidFill>
                  <a:schemeClr val="bg1"/>
                </a:solidFill>
              </a:rPr>
              <a:t> is:</a:t>
            </a:r>
          </a:p>
          <a:p>
            <a:pPr marL="285750" lvl="0" indent="-285750">
              <a:buFont typeface="Arial" panose="020B0604020202020204" pitchFamily="34" charset="0"/>
              <a:buChar char="•"/>
            </a:pPr>
            <a:r>
              <a:rPr lang="en-US" dirty="0">
                <a:solidFill>
                  <a:schemeClr val="bg1"/>
                </a:solidFill>
              </a:rPr>
              <a:t>348m high</a:t>
            </a:r>
          </a:p>
          <a:p>
            <a:pPr marL="285750" lvl="0" indent="-285750">
              <a:buFont typeface="Arial" panose="020B0604020202020204" pitchFamily="34" charset="0"/>
              <a:buChar char="•"/>
            </a:pPr>
            <a:r>
              <a:rPr lang="en-US" dirty="0">
                <a:solidFill>
                  <a:schemeClr val="bg1"/>
                </a:solidFill>
              </a:rPr>
              <a:t>863m above sea level</a:t>
            </a:r>
          </a:p>
          <a:p>
            <a:pPr marL="285750" lvl="0" indent="-285750">
              <a:buFont typeface="Arial" panose="020B0604020202020204" pitchFamily="34" charset="0"/>
              <a:buChar char="•"/>
            </a:pPr>
            <a:r>
              <a:rPr lang="en-US" dirty="0">
                <a:solidFill>
                  <a:schemeClr val="bg1"/>
                </a:solidFill>
              </a:rPr>
              <a:t>3.6km long </a:t>
            </a:r>
          </a:p>
          <a:p>
            <a:pPr marL="285750" lvl="0" indent="-285750">
              <a:buFont typeface="Arial" panose="020B0604020202020204" pitchFamily="34" charset="0"/>
              <a:buChar char="•"/>
            </a:pPr>
            <a:r>
              <a:rPr lang="en-US" dirty="0">
                <a:solidFill>
                  <a:schemeClr val="bg1"/>
                </a:solidFill>
              </a:rPr>
              <a:t>1.9km wide </a:t>
            </a:r>
          </a:p>
          <a:p>
            <a:pPr marL="285750" lvl="0" indent="-285750">
              <a:buFont typeface="Arial" panose="020B0604020202020204" pitchFamily="34" charset="0"/>
              <a:buChar char="•"/>
            </a:pPr>
            <a:r>
              <a:rPr lang="en-US" dirty="0">
                <a:solidFill>
                  <a:schemeClr val="bg1"/>
                </a:solidFill>
              </a:rPr>
              <a:t>9.4km around the base</a:t>
            </a:r>
          </a:p>
        </p:txBody>
      </p:sp>
      <p:sp>
        <p:nvSpPr>
          <p:cNvPr id="11" name="TextBox 10"/>
          <p:cNvSpPr txBox="1"/>
          <p:nvPr/>
        </p:nvSpPr>
        <p:spPr>
          <a:xfrm>
            <a:off x="4377702" y="4892496"/>
            <a:ext cx="4010648" cy="1200329"/>
          </a:xfrm>
          <a:prstGeom prst="rect">
            <a:avLst/>
          </a:prstGeom>
          <a:noFill/>
        </p:spPr>
        <p:txBody>
          <a:bodyPr wrap="square" rtlCol="0">
            <a:spAutoFit/>
          </a:bodyPr>
          <a:lstStyle/>
          <a:p>
            <a:pPr lvl="0"/>
            <a:r>
              <a:rPr lang="en-AU" dirty="0">
                <a:solidFill>
                  <a:schemeClr val="bg1"/>
                </a:solidFill>
              </a:rPr>
              <a:t>It covers approximately </a:t>
            </a:r>
            <a:r>
              <a:rPr lang="en-US" dirty="0">
                <a:solidFill>
                  <a:schemeClr val="bg1"/>
                </a:solidFill>
              </a:rPr>
              <a:t>3.33 km</a:t>
            </a:r>
            <a:r>
              <a:rPr lang="en-US" baseline="30000" dirty="0">
                <a:solidFill>
                  <a:schemeClr val="bg1"/>
                </a:solidFill>
              </a:rPr>
              <a:t>2</a:t>
            </a:r>
            <a:r>
              <a:rPr lang="en-US" dirty="0">
                <a:solidFill>
                  <a:schemeClr val="bg1"/>
                </a:solidFill>
              </a:rPr>
              <a:t> and extends about 2.5km into the ground (although nobody knows exactly how far down it goes!)</a:t>
            </a:r>
          </a:p>
        </p:txBody>
      </p:sp>
    </p:spTree>
    <p:extLst>
      <p:ext uri="{BB962C8B-B14F-4D97-AF65-F5344CB8AC3E}">
        <p14:creationId xmlns:p14="http://schemas.microsoft.com/office/powerpoint/2010/main" val="3422555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Animals</a:t>
            </a:r>
          </a:p>
        </p:txBody>
      </p:sp>
      <p:sp>
        <p:nvSpPr>
          <p:cNvPr id="3" name="TextBox 2"/>
          <p:cNvSpPr txBox="1"/>
          <p:nvPr/>
        </p:nvSpPr>
        <p:spPr>
          <a:xfrm>
            <a:off x="760035" y="1235564"/>
            <a:ext cx="2042160" cy="4031873"/>
          </a:xfrm>
          <a:prstGeom prst="rect">
            <a:avLst/>
          </a:prstGeom>
          <a:noFill/>
        </p:spPr>
        <p:txBody>
          <a:bodyPr wrap="square" rtlCol="0">
            <a:spAutoFit/>
          </a:bodyPr>
          <a:lstStyle/>
          <a:p>
            <a:r>
              <a:rPr lang="en-AU" sz="1600" dirty="0"/>
              <a:t>According to historical records, 46 species of native mammals have lived near Uluru. Some recent surveys have said there are currently 21 species living nearby. Some of the animals include: Bats, frogs, red kangaroos, rock wallabies, </a:t>
            </a:r>
            <a:r>
              <a:rPr lang="en-AU" sz="1600" dirty="0" err="1"/>
              <a:t>perenties</a:t>
            </a:r>
            <a:r>
              <a:rPr lang="en-AU" sz="1600" dirty="0"/>
              <a:t>, sand goannas, dingoes and emus. </a:t>
            </a:r>
          </a:p>
        </p:txBody>
      </p:sp>
      <p:pic>
        <p:nvPicPr>
          <p:cNvPr id="4098" name="Picture 2" descr="Kangaroos, Standing, Looking, Wildlife, Auss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5055" y="1322567"/>
            <a:ext cx="2531273" cy="1898455"/>
          </a:xfrm>
          <a:prstGeom prst="roundRect">
            <a:avLst>
              <a:gd name="adj" fmla="val 5620"/>
            </a:avLst>
          </a:prstGeom>
          <a:noFill/>
          <a:extLst>
            <a:ext uri="{909E8E84-426E-40DD-AFC4-6F175D3DCCD1}">
              <a14:hiddenFill xmlns:a14="http://schemas.microsoft.com/office/drawing/2010/main">
                <a:solidFill>
                  <a:srgbClr val="FFFFFF"/>
                </a:solidFill>
              </a14:hiddenFill>
            </a:ext>
          </a:extLst>
        </p:spPr>
      </p:pic>
      <p:pic>
        <p:nvPicPr>
          <p:cNvPr id="4100" name="Picture 4" descr="Dingo, Dog, Fur, Australia, Tail, Red Brown, Mamm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0667" y="1322566"/>
            <a:ext cx="2847683" cy="1898455"/>
          </a:xfrm>
          <a:prstGeom prst="roundRect">
            <a:avLst>
              <a:gd name="adj" fmla="val 6062"/>
            </a:avLst>
          </a:prstGeom>
          <a:noFill/>
          <a:extLst>
            <a:ext uri="{909E8E84-426E-40DD-AFC4-6F175D3DCCD1}">
              <a14:hiddenFill xmlns:a14="http://schemas.microsoft.com/office/drawing/2010/main">
                <a:solidFill>
                  <a:srgbClr val="FFFFFF"/>
                </a:solidFill>
              </a14:hiddenFill>
            </a:ext>
          </a:extLst>
        </p:spPr>
      </p:pic>
      <p:pic>
        <p:nvPicPr>
          <p:cNvPr id="4102" name="Picture 6" descr="Emus, Australia, Bird, Anima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748"/>
          <a:stretch/>
        </p:blipFill>
        <p:spPr bwMode="auto">
          <a:xfrm>
            <a:off x="5540667" y="3429000"/>
            <a:ext cx="2847683" cy="1687516"/>
          </a:xfrm>
          <a:prstGeom prst="roundRect">
            <a:avLst>
              <a:gd name="adj" fmla="val 5233"/>
            </a:avLst>
          </a:prstGeom>
          <a:noFill/>
          <a:extLst>
            <a:ext uri="{909E8E84-426E-40DD-AFC4-6F175D3DCCD1}">
              <a14:hiddenFill xmlns:a14="http://schemas.microsoft.com/office/drawing/2010/main">
                <a:solidFill>
                  <a:srgbClr val="FFFFFF"/>
                </a:solidFill>
              </a14:hiddenFill>
            </a:ext>
          </a:extLst>
        </p:spPr>
      </p:pic>
      <p:pic>
        <p:nvPicPr>
          <p:cNvPr id="4104" name="Picture 8" descr="Perentie, Lizard, Goanna, Reptile, Varanus, Wildlif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5055" y="3429000"/>
            <a:ext cx="2531273" cy="1687516"/>
          </a:xfrm>
          <a:prstGeom prst="roundRect">
            <a:avLst>
              <a:gd name="adj" fmla="val 6227"/>
            </a:avLst>
          </a:prstGeom>
          <a:noFill/>
          <a:extLst>
            <a:ext uri="{909E8E84-426E-40DD-AFC4-6F175D3DCCD1}">
              <a14:hiddenFill xmlns:a14="http://schemas.microsoft.com/office/drawing/2010/main">
                <a:solidFill>
                  <a:srgbClr val="FFFFFF"/>
                </a:solidFill>
              </a14:hiddenFill>
            </a:ext>
          </a:extLst>
        </p:spPr>
      </p:pic>
      <p:sp>
        <p:nvSpPr>
          <p:cNvPr id="12" name="Rounded Rectangle 1"/>
          <p:cNvSpPr/>
          <p:nvPr/>
        </p:nvSpPr>
        <p:spPr>
          <a:xfrm>
            <a:off x="755650" y="5326380"/>
            <a:ext cx="7632700" cy="766445"/>
          </a:xfrm>
          <a:prstGeom prst="roundRect">
            <a:avLst>
              <a:gd name="adj" fmla="val 7949"/>
            </a:avLst>
          </a:prstGeom>
          <a:solidFill>
            <a:srgbClr val="2F6E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AU" dirty="0"/>
              <a:t>Many people are trying to reintroduce locally extinct animals such as the mala, </a:t>
            </a:r>
            <a:r>
              <a:rPr lang="en-AU" dirty="0" err="1"/>
              <a:t>brushtail</a:t>
            </a:r>
            <a:r>
              <a:rPr lang="en-AU" dirty="0"/>
              <a:t> possum and bilby to the area. </a:t>
            </a:r>
          </a:p>
        </p:txBody>
      </p:sp>
    </p:spTree>
    <p:extLst>
      <p:ext uri="{BB962C8B-B14F-4D97-AF65-F5344CB8AC3E}">
        <p14:creationId xmlns:p14="http://schemas.microsoft.com/office/powerpoint/2010/main" val="170161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Climate</a:t>
            </a:r>
          </a:p>
        </p:txBody>
      </p:sp>
      <p:sp>
        <p:nvSpPr>
          <p:cNvPr id="5" name="TextBox 4"/>
          <p:cNvSpPr txBox="1"/>
          <p:nvPr/>
        </p:nvSpPr>
        <p:spPr>
          <a:xfrm>
            <a:off x="755650" y="1524000"/>
            <a:ext cx="4018844" cy="2031325"/>
          </a:xfrm>
          <a:prstGeom prst="rect">
            <a:avLst/>
          </a:prstGeom>
          <a:noFill/>
        </p:spPr>
        <p:txBody>
          <a:bodyPr wrap="square" rtlCol="0">
            <a:spAutoFit/>
          </a:bodyPr>
          <a:lstStyle/>
          <a:p>
            <a:r>
              <a:rPr lang="en-AU" dirty="0"/>
              <a:t>The </a:t>
            </a:r>
            <a:r>
              <a:rPr lang="en-GB" dirty="0"/>
              <a:t>Uluru-Kata </a:t>
            </a:r>
            <a:r>
              <a:rPr lang="en-GB" dirty="0" err="1"/>
              <a:t>Tjuta</a:t>
            </a:r>
            <a:r>
              <a:rPr lang="en-GB" dirty="0"/>
              <a:t> </a:t>
            </a:r>
            <a:r>
              <a:rPr lang="en-AU" dirty="0"/>
              <a:t>National Park is a desert environment and has a hot climate. </a:t>
            </a:r>
          </a:p>
          <a:p>
            <a:endParaRPr lang="en-AU" dirty="0"/>
          </a:p>
          <a:p>
            <a:r>
              <a:rPr lang="en-AU" dirty="0"/>
              <a:t>The sunrises and sunsets at Uluru are known for being some of the most beautiful in Australia. </a:t>
            </a:r>
          </a:p>
        </p:txBody>
      </p:sp>
      <p:sp>
        <p:nvSpPr>
          <p:cNvPr id="7" name="TextBox 21"/>
          <p:cNvSpPr txBox="1">
            <a:spLocks noChangeArrowheads="1"/>
          </p:cNvSpPr>
          <p:nvPr/>
        </p:nvSpPr>
        <p:spPr bwMode="auto">
          <a:xfrm>
            <a:off x="543198" y="6148979"/>
            <a:ext cx="3493149" cy="107096"/>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500" dirty="0">
                <a:latin typeface="Arial" panose="020B0604020202020204" pitchFamily="34" charset="0"/>
                <a:ea typeface="Tuffy" panose="020B0603060100000000" pitchFamily="34" charset="0"/>
                <a:cs typeface="Arial" panose="020B0604020202020204" pitchFamily="34" charset="0"/>
              </a:rPr>
              <a:t>Photos courtesy of Leo Li and </a:t>
            </a:r>
            <a:r>
              <a:rPr lang="en-GB" altLang="en-US" sz="500" dirty="0" err="1">
                <a:latin typeface="Arial" panose="020B0604020202020204" pitchFamily="34" charset="0"/>
                <a:ea typeface="Tuffy" panose="020B0603060100000000" pitchFamily="34" charset="0"/>
                <a:cs typeface="Arial" panose="020B0604020202020204" pitchFamily="34" charset="0"/>
              </a:rPr>
              <a:t>Tchami</a:t>
            </a:r>
            <a:r>
              <a:rPr lang="en-GB" altLang="en-US" sz="500" dirty="0">
                <a:latin typeface="Arial" panose="020B0604020202020204" pitchFamily="34" charset="0"/>
                <a:ea typeface="Tuffy" panose="020B0603060100000000" pitchFamily="34" charset="0"/>
                <a:cs typeface="Arial" panose="020B0604020202020204" pitchFamily="34" charset="0"/>
              </a:rPr>
              <a:t> (@flickr.com) - granted under creative commons licence – attribution</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450" y="3832225"/>
            <a:ext cx="3390900" cy="2260600"/>
          </a:xfrm>
          <a:prstGeom prst="roundRect">
            <a:avLst>
              <a:gd name="adj" fmla="val 5206"/>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50" y="3832225"/>
            <a:ext cx="4018844" cy="2260600"/>
          </a:xfrm>
          <a:prstGeom prst="roundRect">
            <a:avLst>
              <a:gd name="adj" fmla="val 5880"/>
            </a:avLst>
          </a:prstGeom>
        </p:spPr>
      </p:pic>
      <p:sp>
        <p:nvSpPr>
          <p:cNvPr id="15" name="Rounded Rectangle 1"/>
          <p:cNvSpPr/>
          <p:nvPr/>
        </p:nvSpPr>
        <p:spPr>
          <a:xfrm>
            <a:off x="4997449" y="1485900"/>
            <a:ext cx="3390901" cy="2160249"/>
          </a:xfrm>
          <a:prstGeom prst="roundRect">
            <a:avLst>
              <a:gd name="adj" fmla="val 4397"/>
            </a:avLst>
          </a:prstGeom>
          <a:solidFill>
            <a:srgbClr val="FF7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AU" dirty="0">
              <a:solidFill>
                <a:schemeClr val="tx1"/>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798" y="851470"/>
            <a:ext cx="748395" cy="2080782"/>
          </a:xfrm>
          <a:prstGeom prst="rect">
            <a:avLst/>
          </a:prstGeom>
        </p:spPr>
      </p:pic>
      <p:sp>
        <p:nvSpPr>
          <p:cNvPr id="17" name="TextBox 16"/>
          <p:cNvSpPr txBox="1"/>
          <p:nvPr/>
        </p:nvSpPr>
        <p:spPr>
          <a:xfrm>
            <a:off x="5091348" y="1552561"/>
            <a:ext cx="2565136" cy="1754326"/>
          </a:xfrm>
          <a:prstGeom prst="rect">
            <a:avLst/>
          </a:prstGeom>
          <a:noFill/>
        </p:spPr>
        <p:txBody>
          <a:bodyPr wrap="square" rtlCol="0">
            <a:spAutoFit/>
          </a:bodyPr>
          <a:lstStyle/>
          <a:p>
            <a:r>
              <a:rPr lang="en-AU" dirty="0"/>
              <a:t>The average high temperature in summer (between December-January) is 37.8°C and the average low</a:t>
            </a:r>
          </a:p>
          <a:p>
            <a:endParaRPr lang="en-GB" dirty="0"/>
          </a:p>
        </p:txBody>
      </p:sp>
      <p:sp>
        <p:nvSpPr>
          <p:cNvPr id="20" name="Rectangle 19"/>
          <p:cNvSpPr/>
          <p:nvPr/>
        </p:nvSpPr>
        <p:spPr>
          <a:xfrm>
            <a:off x="5091348" y="2944951"/>
            <a:ext cx="3171710" cy="646331"/>
          </a:xfrm>
          <a:prstGeom prst="rect">
            <a:avLst/>
          </a:prstGeom>
        </p:spPr>
        <p:txBody>
          <a:bodyPr wrap="square">
            <a:spAutoFit/>
          </a:bodyPr>
          <a:lstStyle/>
          <a:p>
            <a:r>
              <a:rPr lang="en-AU" dirty="0"/>
              <a:t>temperature in winter (June-July) is 4.7°C.</a:t>
            </a:r>
            <a:endParaRPr lang="en-GB" dirty="0"/>
          </a:p>
        </p:txBody>
      </p:sp>
    </p:spTree>
    <p:extLst>
      <p:ext uri="{BB962C8B-B14F-4D97-AF65-F5344CB8AC3E}">
        <p14:creationId xmlns:p14="http://schemas.microsoft.com/office/powerpoint/2010/main" val="1886427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Climbing</a:t>
            </a:r>
          </a:p>
        </p:txBody>
      </p:sp>
      <p:sp>
        <p:nvSpPr>
          <p:cNvPr id="5" name="TextBox 4"/>
          <p:cNvSpPr txBox="1"/>
          <p:nvPr/>
        </p:nvSpPr>
        <p:spPr>
          <a:xfrm>
            <a:off x="3902522" y="1351291"/>
            <a:ext cx="4485828" cy="1258372"/>
          </a:xfrm>
          <a:prstGeom prst="roundRect">
            <a:avLst>
              <a:gd name="adj" fmla="val 8634"/>
            </a:avLst>
          </a:prstGeom>
          <a:solidFill>
            <a:srgbClr val="F1CA4A"/>
          </a:solidFill>
        </p:spPr>
        <p:txBody>
          <a:bodyPr wrap="square" rtlCol="0">
            <a:spAutoFit/>
          </a:bodyPr>
          <a:lstStyle/>
          <a:p>
            <a:r>
              <a:rPr lang="en-AU" dirty="0"/>
              <a:t>Uluru is a very popular tourist destination and attracts many visitors year round who come to see the beautiful landmark in person. </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2136" b="5612"/>
          <a:stretch/>
        </p:blipFill>
        <p:spPr>
          <a:xfrm rot="5400000">
            <a:off x="-62003" y="2050795"/>
            <a:ext cx="4562297" cy="3143646"/>
          </a:xfrm>
          <a:prstGeom prst="roundRect">
            <a:avLst>
              <a:gd name="adj" fmla="val 5880"/>
            </a:avLst>
          </a:prstGeom>
        </p:spPr>
      </p:pic>
      <p:sp>
        <p:nvSpPr>
          <p:cNvPr id="8" name="TextBox 7"/>
          <p:cNvSpPr txBox="1"/>
          <p:nvPr/>
        </p:nvSpPr>
        <p:spPr>
          <a:xfrm>
            <a:off x="3902523" y="2691829"/>
            <a:ext cx="4485827" cy="1281589"/>
          </a:xfrm>
          <a:prstGeom prst="roundRect">
            <a:avLst>
              <a:gd name="adj" fmla="val 11446"/>
            </a:avLst>
          </a:prstGeom>
          <a:solidFill>
            <a:srgbClr val="2F6E97"/>
          </a:solidFill>
        </p:spPr>
        <p:txBody>
          <a:bodyPr wrap="square" rtlCol="0">
            <a:spAutoFit/>
          </a:bodyPr>
          <a:lstStyle/>
          <a:p>
            <a:r>
              <a:rPr lang="en-GB" dirty="0">
                <a:solidFill>
                  <a:schemeClr val="bg1"/>
                </a:solidFill>
              </a:rPr>
              <a:t>The local </a:t>
            </a:r>
            <a:r>
              <a:rPr lang="en-GB" dirty="0" err="1">
                <a:solidFill>
                  <a:schemeClr val="bg1"/>
                </a:solidFill>
              </a:rPr>
              <a:t>Aṉangu</a:t>
            </a:r>
            <a:r>
              <a:rPr lang="en-GB" dirty="0">
                <a:solidFill>
                  <a:schemeClr val="bg1"/>
                </a:solidFill>
              </a:rPr>
              <a:t> people and visitors who respected their culture did not climb Uluru because of its great spiritual significance.</a:t>
            </a:r>
            <a:endParaRPr lang="en-AU" dirty="0">
              <a:solidFill>
                <a:schemeClr val="bg1"/>
              </a:solidFill>
            </a:endParaRPr>
          </a:p>
        </p:txBody>
      </p:sp>
      <p:sp>
        <p:nvSpPr>
          <p:cNvPr id="9" name="TextBox 8"/>
          <p:cNvSpPr txBox="1"/>
          <p:nvPr/>
        </p:nvSpPr>
        <p:spPr>
          <a:xfrm>
            <a:off x="3827404" y="3973418"/>
            <a:ext cx="4560946" cy="2397621"/>
          </a:xfrm>
          <a:prstGeom prst="roundRect">
            <a:avLst>
              <a:gd name="adj" fmla="val 7513"/>
            </a:avLst>
          </a:prstGeom>
          <a:noFill/>
        </p:spPr>
        <p:txBody>
          <a:bodyPr wrap="square" rtlCol="0">
            <a:spAutoFit/>
          </a:bodyPr>
          <a:lstStyle/>
          <a:p>
            <a:r>
              <a:rPr lang="en-GB" dirty="0"/>
              <a:t>Visitors began climbing Uluru in the late 1930s. The local people asked that visitors do not climb Uluru, as the path crosses a sacred, traditional ‘Dreamtime’ track. They were also concerned about the danger and safety of visitors as it was a very difficult climb. The climb was finally closed to visitors in 2019.</a:t>
            </a:r>
            <a:endParaRPr lang="en-AU" dirty="0"/>
          </a:p>
        </p:txBody>
      </p:sp>
      <p:sp>
        <p:nvSpPr>
          <p:cNvPr id="7" name="TextBox 21"/>
          <p:cNvSpPr txBox="1">
            <a:spLocks noChangeArrowheads="1"/>
          </p:cNvSpPr>
          <p:nvPr/>
        </p:nvSpPr>
        <p:spPr bwMode="auto">
          <a:xfrm>
            <a:off x="454784" y="5796671"/>
            <a:ext cx="3493149" cy="107096"/>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500" dirty="0">
                <a:solidFill>
                  <a:schemeClr val="bg1"/>
                </a:solidFill>
                <a:latin typeface="Arial" panose="020B0604020202020204" pitchFamily="34" charset="0"/>
                <a:ea typeface="Tuffy" panose="020B0603060100000000" pitchFamily="34" charset="0"/>
                <a:cs typeface="Arial" panose="020B0604020202020204" pitchFamily="34" charset="0"/>
              </a:rPr>
              <a:t>Photos courtesy of Ellen Forsyth @flickr.com) - granted under creative commons licence – attribution</a:t>
            </a:r>
          </a:p>
        </p:txBody>
      </p:sp>
    </p:spTree>
    <p:extLst>
      <p:ext uri="{BB962C8B-B14F-4D97-AF65-F5344CB8AC3E}">
        <p14:creationId xmlns:p14="http://schemas.microsoft.com/office/powerpoint/2010/main" val="62199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Aerial View</a:t>
            </a:r>
          </a:p>
        </p:txBody>
      </p:sp>
      <p:sp>
        <p:nvSpPr>
          <p:cNvPr id="7" name="TextBox 21"/>
          <p:cNvSpPr txBox="1">
            <a:spLocks noChangeArrowheads="1"/>
          </p:cNvSpPr>
          <p:nvPr/>
        </p:nvSpPr>
        <p:spPr bwMode="auto">
          <a:xfrm>
            <a:off x="454784" y="5796671"/>
            <a:ext cx="3493149" cy="107096"/>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500" dirty="0">
                <a:solidFill>
                  <a:schemeClr val="bg1"/>
                </a:solidFill>
                <a:latin typeface="Arial" panose="020B0604020202020204" pitchFamily="34" charset="0"/>
                <a:ea typeface="Tuffy" panose="020B0603060100000000" pitchFamily="34" charset="0"/>
                <a:cs typeface="Arial" panose="020B0604020202020204" pitchFamily="34" charset="0"/>
              </a:rPr>
              <a:t>Photos courtesy of Ellen Forsyth @flickr.com) - granted under creative commons licence – attribution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676" y="1386840"/>
            <a:ext cx="6274647" cy="4705985"/>
          </a:xfrm>
          <a:prstGeom prst="roundRect">
            <a:avLst>
              <a:gd name="adj" fmla="val 4409"/>
            </a:avLst>
          </a:prstGeom>
        </p:spPr>
      </p:pic>
    </p:spTree>
    <p:extLst>
      <p:ext uri="{BB962C8B-B14F-4D97-AF65-F5344CB8AC3E}">
        <p14:creationId xmlns:p14="http://schemas.microsoft.com/office/powerpoint/2010/main" val="121267594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1451</TotalTime>
  <Words>405</Words>
  <Application>Microsoft Office PowerPoint</Application>
  <PresentationFormat>On-screen Show (4:3)</PresentationFormat>
  <Paragraphs>39</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Sassoon Infant Rg</vt:lpstr>
      <vt:lpstr>Tuffy</vt:lpstr>
      <vt:lpstr>Twinkl</vt:lpstr>
      <vt:lpstr>Twinkl SemiBold</vt:lpstr>
      <vt:lpstr>Office Theme</vt:lpstr>
      <vt:lpstr>PowerPoint Presentation</vt:lpstr>
      <vt:lpstr>Uluru</vt:lpstr>
      <vt:lpstr>Location</vt:lpstr>
      <vt:lpstr>Facts</vt:lpstr>
      <vt:lpstr>Size</vt:lpstr>
      <vt:lpstr>Animals</vt:lpstr>
      <vt:lpstr>Climate</vt:lpstr>
      <vt:lpstr>Climbing</vt:lpstr>
      <vt:lpstr>Aerial View</vt:lpstr>
      <vt:lpstr>Uluru Close Up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Francesca Burge</cp:lastModifiedBy>
  <cp:revision>141</cp:revision>
  <dcterms:created xsi:type="dcterms:W3CDTF">2014-10-01T16:09:27Z</dcterms:created>
  <dcterms:modified xsi:type="dcterms:W3CDTF">2020-06-01T09:33:43Z</dcterms:modified>
</cp:coreProperties>
</file>