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4" r:id="rId3"/>
    <p:sldId id="280" r:id="rId4"/>
    <p:sldId id="256" r:id="rId5"/>
    <p:sldId id="257" r:id="rId6"/>
    <p:sldId id="258" r:id="rId7"/>
    <p:sldId id="261" r:id="rId8"/>
    <p:sldId id="262" r:id="rId9"/>
    <p:sldId id="265" r:id="rId10"/>
    <p:sldId id="279" r:id="rId11"/>
    <p:sldId id="281" r:id="rId12"/>
    <p:sldId id="282" r:id="rId13"/>
    <p:sldId id="268" r:id="rId14"/>
    <p:sldId id="283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75EF8-74C0-4CCD-BA0C-4E2DB97344E5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E81D-65FF-492C-9DA8-5D1D6C01AF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jLobS3hMHWAhUHVhQKHUTYBYQQjRwIBw&amp;url=http://www.camestoneschool.co.uk/&amp;psig=AFQjCNE1VxKa9Xdlxzy_wAqlshrap5XPUA&amp;ust=1506452800481824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.uk/url?sa=i&amp;rct=j&amp;q=&amp;esrc=s&amp;source=images&amp;cd=&amp;ved=0ahUKEwiQtMHThcHWAhUExxQKHUtCAC4QjRwIBw&amp;url=http://www.clipartpanda.com/categories/pe-class-clipart&amp;psig=AFQjCNHN-ZKQf5sSjdPVegXFdWxnQz2oqg&amp;ust=150645320194031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gif"/><Relationship Id="rId4" Type="http://schemas.openxmlformats.org/officeDocument/2006/relationships/hyperlink" Target="http://www.google.co.uk/url?sa=i&amp;rct=j&amp;q=&amp;esrc=s&amp;source=images&amp;cd=&amp;cad=rja&amp;uact=8&amp;ved=0ahUKEwijtozthcHWAhWMXBQKHamNAA4QjRwIBw&amp;url=http://www.woodnookschool.co.uk/children/classes/12h&amp;psig=AFQjCNHN-ZKQf5sSjdPVegXFdWxnQz2oqg&amp;ust=150645320194031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url?sa=i&amp;rct=j&amp;q=&amp;esrc=s&amp;source=images&amp;cd=&amp;cad=rja&amp;uact=8&amp;ved=0ahUKEwiu7aa8hcHWAhUF7BQKHbtFBM0QjRwIBw&amp;url=http://www.toysrus.com/buy/water-bottles/tritan-14-ounce-plastic-water-bottle-paw-patrol-v363-k870-16-97150686&amp;psig=AFQjCNErG6E7L_YMvmBjkdsxnI4BaaJK3A&amp;ust=1506453139241871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epperexpress.co.za/2009/11/30/holiday-reading-%E2%80%93-fun-ways-to-get-your-kids-to-read-more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www.google.co.uk/url?sa=i&amp;rct=j&amp;q=&amp;esrc=s&amp;source=images&amp;cd=&amp;cad=rja&amp;uact=8&amp;ved=0ahUKEwjnsqnph8HWAhVLVRQKHRvdDqUQjRwIBw&amp;url=https://101clipart.com/clip-art-children-reading/&amp;psig=AFQjCNE1G4050K5tHDPIDmtI4FRE99W1pg&amp;ust=150645351624748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.uk/url?sa=i&amp;rct=j&amp;q=&amp;esrc=s&amp;source=images&amp;cd=&amp;cad=rja&amp;uact=8&amp;ved=0ahUKEwiqsZGkhsHWAhXLVhQKHSF3AkYQjRwIBw&amp;url=https://www.amazon.co.uk/Jolly-Phonics-Letter-Sound-Strips/dp/1903619106&amp;psig=AFQjCNFBWcPwIunkusA4LE4w4tsGYo7uaA&amp;ust=150645336786747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/>
              <a:t>Welcome to Year 1</a:t>
            </a:r>
          </a:p>
          <a:p>
            <a:pPr algn="ctr">
              <a:buNone/>
            </a:pPr>
            <a:endParaRPr lang="en-GB" sz="48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1447800" y="5562600"/>
            <a:ext cx="122555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We hope that this will be an exciting and challenging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year for your child.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50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67" y="2895600"/>
            <a:ext cx="66294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65775"/>
            <a:ext cx="838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 Once children are settled they will begin learning spellings.</a:t>
            </a:r>
          </a:p>
          <a:p>
            <a:pPr lvl="0">
              <a:buFont typeface="Arial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Each week we will send home appropriate spellings for your child.</a:t>
            </a:r>
          </a:p>
          <a:p>
            <a:pPr lvl="0">
              <a:buFont typeface="Arial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Children will be tested on Fridays and scores will be sent home. </a:t>
            </a:r>
          </a:p>
          <a:p>
            <a:pPr lvl="0">
              <a:buFont typeface="Arial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We will also do a spelling test termly, just focusing on Year 1 common exception words. </a:t>
            </a:r>
          </a:p>
          <a:p>
            <a:pPr lvl="0">
              <a:buFont typeface="Arial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A copy of this will be sent home which will allow you to see which words need to be practiced more. There is also a copy of this on the year 1 page</a:t>
            </a: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of the school website. </a:t>
            </a:r>
          </a:p>
          <a:p>
            <a:pPr lvl="0">
              <a:buFont typeface="Arial" pitchFamily="34" charset="0"/>
              <a:buChar char="•"/>
            </a:pP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5200" y="381000"/>
            <a:ext cx="1685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200" b="1" u="sng" dirty="0">
                <a:solidFill>
                  <a:prstClr val="black"/>
                </a:solidFill>
              </a:rPr>
              <a:t>Spellings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886" y="5261006"/>
            <a:ext cx="2057400" cy="139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41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GB" u="sng" dirty="0"/>
              <a:t>General reminders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6705600" cy="4495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The children will be doing P.E on </a:t>
            </a:r>
            <a:r>
              <a:rPr lang="en-GB" b="1" dirty="0">
                <a:solidFill>
                  <a:schemeClr val="tx1"/>
                </a:solidFill>
              </a:rPr>
              <a:t>Wednesday </a:t>
            </a:r>
            <a:r>
              <a:rPr lang="en-GB" dirty="0">
                <a:solidFill>
                  <a:schemeClr val="tx1"/>
                </a:solidFill>
              </a:rPr>
              <a:t>and  </a:t>
            </a:r>
            <a:r>
              <a:rPr lang="en-GB" b="1" dirty="0">
                <a:solidFill>
                  <a:schemeClr val="tx1"/>
                </a:solidFill>
              </a:rPr>
              <a:t>Friday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Please ensure your child has their P.E kit in school and that all items are clearly labelled.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We encourage children to practise getting dressed at home to help them get changed quickly at school.</a:t>
            </a:r>
          </a:p>
        </p:txBody>
      </p:sp>
      <p:pic>
        <p:nvPicPr>
          <p:cNvPr id="6146" name="Picture 2" descr="Image result for children doing PE 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1"/>
            <a:ext cx="1431472" cy="123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children doing PE clipa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086732" cy="108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11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GB" u="sng" dirty="0"/>
              <a:t>Water bottles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1592704"/>
            <a:ext cx="6400800" cy="4350895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Children need to provide a water bottle to keep in class which they can access throughout the day.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Please make sure your child’s name is written clearly on their water bottle.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Water bottles will be sent 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home daily to be cleaned.</a:t>
            </a:r>
          </a:p>
        </p:txBody>
      </p:sp>
      <p:pic>
        <p:nvPicPr>
          <p:cNvPr id="5122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0838">
            <a:off x="6477000" y="44196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82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10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You can help your child this year by:</a:t>
            </a:r>
          </a:p>
          <a:p>
            <a:r>
              <a:rPr lang="en-GB" sz="3200" dirty="0"/>
              <a:t> Reading together regularly and sharing books at home.</a:t>
            </a:r>
          </a:p>
          <a:p>
            <a:r>
              <a:rPr lang="en-GB" sz="3200" dirty="0"/>
              <a:t> Working with them to practice spellings and number skills.</a:t>
            </a:r>
          </a:p>
          <a:p>
            <a:r>
              <a:rPr lang="en-GB" sz="3200" dirty="0"/>
              <a:t> Talking about everyday maths such as money, telling the time and measuring weights and lengths and recognising shapes.</a:t>
            </a:r>
          </a:p>
          <a:p>
            <a:endParaRPr lang="en-GB" sz="3200" dirty="0"/>
          </a:p>
          <a:p>
            <a:r>
              <a:rPr lang="en-GB" sz="3200" b="1" dirty="0"/>
              <a:t>You play a crucial role in helping your children learn.  Children achieve more when schools and parents work together in partnership.  </a:t>
            </a:r>
          </a:p>
          <a:p>
            <a:endParaRPr lang="en-GB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533400"/>
            <a:ext cx="6400800" cy="51054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Please don’t hesitate to contact us if you have any questions or queries.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u="sng" dirty="0">
                <a:solidFill>
                  <a:schemeClr val="tx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198731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219200"/>
            <a:ext cx="3981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Any questions?</a:t>
            </a:r>
          </a:p>
        </p:txBody>
      </p:sp>
      <p:pic>
        <p:nvPicPr>
          <p:cNvPr id="23554" name="Picture 2" descr="http://cliparts.co/cliparts/kcM/bGX/kcMbGXq6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124200"/>
            <a:ext cx="295275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274320" lvl="0" indent="-274320">
              <a:buClr>
                <a:srgbClr val="31B6FD"/>
              </a:buClr>
              <a:buSzPct val="85000"/>
              <a:buFont typeface="Wingdings 2"/>
              <a:buChar char=""/>
            </a:pPr>
            <a:r>
              <a:rPr lang="en-GB" sz="2700" b="1" dirty="0">
                <a:solidFill>
                  <a:prstClr val="black"/>
                </a:solidFill>
                <a:latin typeface="Century Gothic"/>
              </a:rPr>
              <a:t>Miss McAvoy: </a:t>
            </a:r>
            <a:r>
              <a:rPr lang="en-GB" sz="2700" dirty="0">
                <a:solidFill>
                  <a:prstClr val="black"/>
                </a:solidFill>
                <a:latin typeface="Century Gothic"/>
              </a:rPr>
              <a:t>Monday-Friday (</a:t>
            </a:r>
            <a:r>
              <a:rPr lang="en-GB" sz="2700" dirty="0" err="1">
                <a:solidFill>
                  <a:prstClr val="black"/>
                </a:solidFill>
                <a:latin typeface="Century Gothic"/>
              </a:rPr>
              <a:t>Somer</a:t>
            </a:r>
            <a:r>
              <a:rPr lang="en-GB" sz="2700" dirty="0">
                <a:solidFill>
                  <a:prstClr val="black"/>
                </a:solidFill>
                <a:latin typeface="Century Gothic"/>
              </a:rPr>
              <a:t> class)</a:t>
            </a:r>
          </a:p>
          <a:p>
            <a:pPr marL="274320" lvl="0" indent="-274320">
              <a:buClr>
                <a:srgbClr val="31B6FD"/>
              </a:buClr>
              <a:buSzPct val="85000"/>
              <a:buFont typeface="Wingdings 2"/>
              <a:buChar char=""/>
            </a:pPr>
            <a:r>
              <a:rPr lang="en-GB" sz="2700" b="1" dirty="0">
                <a:solidFill>
                  <a:prstClr val="black"/>
                </a:solidFill>
                <a:latin typeface="Century Gothic"/>
              </a:rPr>
              <a:t>Miss Ryan: </a:t>
            </a:r>
            <a:r>
              <a:rPr lang="en-GB" sz="2700" dirty="0">
                <a:solidFill>
                  <a:prstClr val="black"/>
                </a:solidFill>
                <a:latin typeface="Century Gothic"/>
              </a:rPr>
              <a:t>Monday-Friday (Frome class)</a:t>
            </a:r>
          </a:p>
          <a:p>
            <a:pPr marL="274320" lvl="0" indent="-274320">
              <a:buClr>
                <a:srgbClr val="31B6FD"/>
              </a:buClr>
              <a:buSzPct val="85000"/>
              <a:buFont typeface="Wingdings 2"/>
              <a:buChar char=""/>
            </a:pPr>
            <a:r>
              <a:rPr lang="en-GB" sz="2700" b="1" dirty="0">
                <a:solidFill>
                  <a:prstClr val="black"/>
                </a:solidFill>
                <a:latin typeface="Century Gothic"/>
              </a:rPr>
              <a:t>Miss King: </a:t>
            </a:r>
            <a:r>
              <a:rPr lang="en-GB" sz="2700" dirty="0">
                <a:solidFill>
                  <a:prstClr val="black"/>
                </a:solidFill>
                <a:latin typeface="Century Gothic"/>
              </a:rPr>
              <a:t>All week (</a:t>
            </a:r>
            <a:r>
              <a:rPr lang="en-GB" sz="2700" dirty="0" err="1">
                <a:solidFill>
                  <a:prstClr val="black"/>
                </a:solidFill>
                <a:latin typeface="Century Gothic"/>
              </a:rPr>
              <a:t>Somer</a:t>
            </a:r>
            <a:r>
              <a:rPr lang="en-GB" sz="2700" dirty="0">
                <a:solidFill>
                  <a:prstClr val="black"/>
                </a:solidFill>
                <a:latin typeface="Century Gothic"/>
              </a:rPr>
              <a:t> class)</a:t>
            </a:r>
          </a:p>
          <a:p>
            <a:pPr marL="274320" lvl="0" indent="-274320">
              <a:buClr>
                <a:srgbClr val="31B6FD"/>
              </a:buClr>
              <a:buSzPct val="85000"/>
              <a:buFont typeface="Wingdings 2"/>
              <a:buChar char=""/>
            </a:pPr>
            <a:r>
              <a:rPr lang="en-GB" sz="2700" b="1" dirty="0">
                <a:solidFill>
                  <a:prstClr val="black"/>
                </a:solidFill>
                <a:latin typeface="Century Gothic"/>
              </a:rPr>
              <a:t>Mrs T Mason: </a:t>
            </a:r>
            <a:r>
              <a:rPr lang="en-GB" sz="2700" dirty="0">
                <a:solidFill>
                  <a:prstClr val="black"/>
                </a:solidFill>
                <a:latin typeface="Century Gothic"/>
              </a:rPr>
              <a:t>All week (Frome Class)</a:t>
            </a:r>
          </a:p>
          <a:p>
            <a:pPr marL="274320" lvl="0" indent="-274320">
              <a:buClr>
                <a:srgbClr val="31B6FD"/>
              </a:buClr>
              <a:buSzPct val="85000"/>
              <a:buFont typeface="Wingdings 2"/>
              <a:buChar char=""/>
            </a:pPr>
            <a:endParaRPr lang="en-GB" sz="2700" b="1" dirty="0">
              <a:solidFill>
                <a:prstClr val="black"/>
              </a:solidFill>
              <a:latin typeface="Century Gothic"/>
            </a:endParaRPr>
          </a:p>
          <a:p>
            <a:pPr marL="274320" lvl="0" indent="-274320">
              <a:buClr>
                <a:srgbClr val="31B6FD"/>
              </a:buClr>
              <a:buSzPct val="85000"/>
              <a:buFont typeface="Wingdings 2"/>
              <a:buChar char=""/>
            </a:pPr>
            <a:r>
              <a:rPr lang="en-GB" sz="2700" b="1" dirty="0">
                <a:solidFill>
                  <a:prstClr val="black"/>
                </a:solidFill>
                <a:latin typeface="Century Gothic"/>
              </a:rPr>
              <a:t>Mrs S Mason and Mrs Clarke: </a:t>
            </a:r>
            <a:r>
              <a:rPr lang="en-GB" sz="2700" dirty="0">
                <a:solidFill>
                  <a:prstClr val="black"/>
                </a:solidFill>
                <a:latin typeface="Century Gothic"/>
              </a:rPr>
              <a:t>Thursday</a:t>
            </a:r>
            <a:r>
              <a:rPr lang="en-GB" sz="2700" b="1" dirty="0">
                <a:solidFill>
                  <a:prstClr val="black"/>
                </a:solidFill>
                <a:latin typeface="Century Gothic"/>
              </a:rPr>
              <a:t> </a:t>
            </a:r>
            <a:r>
              <a:rPr lang="en-GB" sz="2700" dirty="0">
                <a:solidFill>
                  <a:prstClr val="black"/>
                </a:solidFill>
                <a:latin typeface="Century Gothic"/>
              </a:rPr>
              <a:t>pm </a:t>
            </a:r>
          </a:p>
          <a:p>
            <a:pPr marL="0" lvl="0" indent="0">
              <a:buClr>
                <a:srgbClr val="31B6FD"/>
              </a:buClr>
              <a:buSzPct val="85000"/>
              <a:buNone/>
            </a:pPr>
            <a:endParaRPr lang="en-GB" sz="2700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1801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u="sng" dirty="0">
                <a:latin typeface="+mn-lt"/>
              </a:rPr>
              <a:t>Transition from Reception to Year 1.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7010400" cy="4114800"/>
          </a:xfrm>
        </p:spPr>
        <p:txBody>
          <a:bodyPr/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Our aim is to ensure that children experience a smooth transition from the Foundation stage to Key Stage one.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The year one curriculum builds upon and extends the experiences that children have had in Reception.</a:t>
            </a:r>
          </a:p>
        </p:txBody>
      </p:sp>
    </p:spTree>
    <p:extLst>
      <p:ext uri="{BB962C8B-B14F-4D97-AF65-F5344CB8AC3E}">
        <p14:creationId xmlns:p14="http://schemas.microsoft.com/office/powerpoint/2010/main" val="134883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23712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u="sng" dirty="0">
                <a:solidFill>
                  <a:schemeClr val="tx1"/>
                </a:solidFill>
              </a:rPr>
              <a:t>Mornings</a:t>
            </a:r>
          </a:p>
          <a:p>
            <a:pPr algn="l"/>
            <a:endParaRPr lang="en-GB" u="sng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The children are settling into new routines in the mornings.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We will encourage your child to be as independent as possible in the mornings e.g. putting their own lunchbox/ book bag away.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Please ensure your child brings in their reading record and communication book each morning to be checked.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As a school we encourage your child to just bring in their bookbag and a water bottle in each day.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Please ensure your child brings in their pe bag every Monday.</a:t>
            </a:r>
          </a:p>
        </p:txBody>
      </p:sp>
      <p:pic>
        <p:nvPicPr>
          <p:cNvPr id="1026" name="Picture 3" descr="http://www.dreamstime.com/book-and-pencil-thumb17027926.jpg"/>
          <p:cNvPicPr>
            <a:picLocks noChangeAspect="1" noChangeArrowheads="1"/>
          </p:cNvPicPr>
          <p:nvPr/>
        </p:nvPicPr>
        <p:blipFill>
          <a:blip r:embed="rId2" cstate="print"/>
          <a:srcRect b="6746"/>
          <a:stretch>
            <a:fillRect/>
          </a:stretch>
        </p:blipFill>
        <p:spPr bwMode="auto">
          <a:xfrm rot="-2024361">
            <a:off x="7881504" y="374087"/>
            <a:ext cx="1010324" cy="69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68147"/>
            <a:ext cx="8534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Reading</a:t>
            </a:r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100" dirty="0"/>
              <a:t> Children will change their reading books weekly</a:t>
            </a:r>
            <a:r>
              <a:rPr lang="en-GB" sz="3100" b="1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GB" sz="3100" dirty="0"/>
              <a:t>Some children may need to keep their books for longer to make sure they can read it fluently, recognise familiar words and show good understanding of the text.  </a:t>
            </a:r>
          </a:p>
          <a:p>
            <a:pPr>
              <a:buFont typeface="Arial" pitchFamily="34" charset="0"/>
              <a:buChar char="•"/>
            </a:pPr>
            <a:r>
              <a:rPr lang="en-GB" sz="3100" dirty="0"/>
              <a:t>We strongly encourage you to read with your child daily as this will benefit their learning across the curriculum.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We are beginning to establish guided reading routines. </a:t>
            </a:r>
          </a:p>
          <a:p>
            <a:endParaRPr lang="en-GB" dirty="0"/>
          </a:p>
        </p:txBody>
      </p:sp>
      <p:pic>
        <p:nvPicPr>
          <p:cNvPr id="8194" name="Picture 2" descr="Image result for CHILDREN READ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"/>
            <a:ext cx="1314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CHILDREN READI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562600"/>
            <a:ext cx="1164291" cy="87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587" y="457200"/>
            <a:ext cx="7391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u="sng" dirty="0"/>
              <a:t>Book bags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Please keep your child’s reading record and blue parent communication book in the bag.</a:t>
            </a:r>
          </a:p>
          <a:p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200" dirty="0"/>
              <a:t>Children who are still working through their phonics folders will continue to do so. Please revise these sounds regularly.  </a:t>
            </a:r>
          </a:p>
          <a:p>
            <a:pPr>
              <a:buFont typeface="Arial" pitchFamily="34" charset="0"/>
              <a:buChar char="•"/>
            </a:pPr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200" dirty="0"/>
              <a:t>Please try to read at home </a:t>
            </a:r>
            <a:r>
              <a:rPr lang="en-GB" sz="3200" b="1" dirty="0"/>
              <a:t>every night</a:t>
            </a:r>
            <a:r>
              <a:rPr lang="en-GB" sz="3200" dirty="0"/>
              <a:t>, even if it is just a few pages and sign the reading record. </a:t>
            </a:r>
          </a:p>
          <a:p>
            <a:pPr>
              <a:buFont typeface="Arial" pitchFamily="34" charset="0"/>
              <a:buChar char="•"/>
            </a:pPr>
            <a:endParaRPr lang="en-GB" sz="3200" dirty="0"/>
          </a:p>
        </p:txBody>
      </p:sp>
      <p:pic>
        <p:nvPicPr>
          <p:cNvPr id="3074" name="Picture 6" descr="http://a.mp-farm.com/a/500x450.watermarks/1500000/15065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02669">
            <a:off x="7624121" y="5449914"/>
            <a:ext cx="1377496" cy="98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5" descr="http://t0.gstatic.com/images?q=tbn:ANd9GcQdCFAWfx7s6GUXSy4zJLQfN50d0fr1qWoAj-nYJ_Vv_-y_yI7oa7S1F0L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465616">
            <a:off x="7867827" y="196597"/>
            <a:ext cx="1083846" cy="6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269109"/>
            <a:ext cx="8229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Number bonds </a:t>
            </a:r>
          </a:p>
          <a:p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2300" dirty="0"/>
              <a:t>Every week we will be doing a short number bonds test.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/>
              <a:t>The children have 5 minutes to answer a set number of questions as we are trying to improve their rapid recall of number facts. 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/>
              <a:t>Children may find this hard to begin with but with regular practice at home and school their scores do improve. 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/>
              <a:t>Although we encourage children to beat their own score, they must not compare their scores to others.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/>
              <a:t>We would also encourage you to practice the correct number formation with your child at home.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/>
              <a:t>Each week they will bring their sheet home and we would appreciate it if they could practise the corrections at home with you. 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/>
              <a:t>We will let you know which day this will take place, following October half term.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676" y="381000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Times Tables</a:t>
            </a:r>
          </a:p>
          <a:p>
            <a:endParaRPr lang="en-GB" sz="3200" b="1" u="sng" dirty="0"/>
          </a:p>
          <a:p>
            <a:endParaRPr lang="en-GB" sz="3200" b="1" u="sng" dirty="0"/>
          </a:p>
          <a:p>
            <a:pPr>
              <a:buFont typeface="Arial" pitchFamily="34" charset="0"/>
              <a:buChar char="•"/>
            </a:pPr>
            <a:r>
              <a:rPr lang="en-GB" sz="3200" b="1" dirty="0"/>
              <a:t> </a:t>
            </a:r>
            <a:r>
              <a:rPr lang="en-GB" sz="3200" dirty="0"/>
              <a:t>As the year progresses, children will also be tested on their times tables.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You will be notified before the children begin to be tested later on in the year.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</a:rPr>
              <a:t>By the end of year 1, children should be confident with </a:t>
            </a:r>
            <a:r>
              <a:rPr lang="en-GB" sz="3200" b="1" dirty="0">
                <a:solidFill>
                  <a:prstClr val="black"/>
                </a:solidFill>
              </a:rPr>
              <a:t>2, 5 and 10 </a:t>
            </a:r>
            <a:r>
              <a:rPr lang="en-GB" sz="3200" dirty="0">
                <a:solidFill>
                  <a:prstClr val="black"/>
                </a:solidFill>
              </a:rPr>
              <a:t>times tables.</a:t>
            </a:r>
          </a:p>
          <a:p>
            <a:pPr>
              <a:buFont typeface="Arial" pitchFamily="34" charset="0"/>
              <a:buChar char="•"/>
            </a:pPr>
            <a:endParaRPr lang="en-GB" sz="3200" dirty="0"/>
          </a:p>
        </p:txBody>
      </p:sp>
      <p:pic>
        <p:nvPicPr>
          <p:cNvPr id="3" name="Picture 15" descr="http://t0.gstatic.com/images?q=tbn:ANd9GcQdCFAWfx7s6GUXSy4zJLQfN50d0fr1qWoAj-nYJ_Vv_-y_yI7oa7S1F0L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465616">
            <a:off x="6986908" y="5123170"/>
            <a:ext cx="1778336" cy="100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8564"/>
            <a:ext cx="73914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Phonics </a:t>
            </a:r>
          </a:p>
          <a:p>
            <a:endParaRPr lang="en-GB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Phonics will be taught daily in Year 1 and the children will be assessed at the end of each term to see how many sounds they are able to recognise.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 copy of any sounds your child needs to practice reading will be sent home at the end of each term as well.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 Year 1 the children will have a</a:t>
            </a:r>
            <a:r>
              <a:rPr lang="en-GB" sz="2800" dirty="0">
                <a:solidFill>
                  <a:srgbClr val="FF0000"/>
                </a:solidFill>
              </a:rPr>
              <a:t> phonics screening check</a:t>
            </a:r>
            <a:r>
              <a:rPr lang="en-GB" sz="2800" dirty="0"/>
              <a:t> during June and the result will be reported to you.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Children will have practice screenings throughout the year where they will be reading a variety of real and alien words.</a:t>
            </a:r>
          </a:p>
        </p:txBody>
      </p:sp>
      <p:pic>
        <p:nvPicPr>
          <p:cNvPr id="7170" name="Picture 2" descr="Image result for PHONIC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537" y="0"/>
            <a:ext cx="2800350" cy="119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906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2</vt:lpstr>
      <vt:lpstr>Office Theme</vt:lpstr>
      <vt:lpstr>PowerPoint Presentation</vt:lpstr>
      <vt:lpstr>PowerPoint Presentation</vt:lpstr>
      <vt:lpstr>Transition from Reception to Year 1.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reminders</vt:lpstr>
      <vt:lpstr>Water bottles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Jen McAvoy</cp:lastModifiedBy>
  <cp:revision>60</cp:revision>
  <dcterms:created xsi:type="dcterms:W3CDTF">2016-09-11T19:41:03Z</dcterms:created>
  <dcterms:modified xsi:type="dcterms:W3CDTF">2021-09-23T14:16:00Z</dcterms:modified>
</cp:coreProperties>
</file>