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1E3"/>
    <a:srgbClr val="AFDEF9"/>
    <a:srgbClr val="8ACBC0"/>
    <a:srgbClr val="EDBCD9"/>
    <a:srgbClr val="90C8E5"/>
    <a:srgbClr val="18A0DB"/>
    <a:srgbClr val="DE1E5A"/>
    <a:srgbClr val="BC0105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6E4537E-9469-44EC-A8B6-EF68F20B40BA}"/>
              </a:ext>
            </a:extLst>
          </p:cNvPr>
          <p:cNvSpPr/>
          <p:nvPr/>
        </p:nvSpPr>
        <p:spPr>
          <a:xfrm>
            <a:off x="2335348" y="976160"/>
            <a:ext cx="4274402" cy="4274402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71F9A9-0721-4266-8181-EF50EAABCF8D}"/>
              </a:ext>
            </a:extLst>
          </p:cNvPr>
          <p:cNvSpPr/>
          <p:nvPr/>
        </p:nvSpPr>
        <p:spPr>
          <a:xfrm>
            <a:off x="3262994" y="1886971"/>
            <a:ext cx="2545585" cy="254558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The Life Cycle of a Penguin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7C4985-DB4E-4956-ADDA-2DDEBCC83129}"/>
              </a:ext>
            </a:extLst>
          </p:cNvPr>
          <p:cNvGrpSpPr/>
          <p:nvPr/>
        </p:nvGrpSpPr>
        <p:grpSpPr>
          <a:xfrm>
            <a:off x="2605888" y="1186603"/>
            <a:ext cx="3885585" cy="3896075"/>
            <a:chOff x="2605888" y="1186603"/>
            <a:chExt cx="3885585" cy="38960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527149-F600-41A8-A7C6-F11B2175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63796" y="1186603"/>
              <a:ext cx="943980" cy="5646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8E16DD-2A96-4DD0-870E-CDE98303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37174" y="2754055"/>
              <a:ext cx="943980" cy="56461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BBFD09-B713-4F25-AB5F-8639AA5F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00559" y="4518059"/>
              <a:ext cx="943980" cy="56461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48698A4-9404-4D0C-9303-9C0406F0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16208" y="2747223"/>
              <a:ext cx="943980" cy="564619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797992-06F8-4DB3-80E4-8D46980EAB52}"/>
              </a:ext>
            </a:extLst>
          </p:cNvPr>
          <p:cNvSpPr/>
          <p:nvPr/>
        </p:nvSpPr>
        <p:spPr>
          <a:xfrm>
            <a:off x="1457608" y="1263693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4DB1E3"/>
                </a:solidFill>
              </a:rPr>
              <a:t>egg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FC2489-4C6C-4F2C-B9A4-B862AAC7CD91}"/>
              </a:ext>
            </a:extLst>
          </p:cNvPr>
          <p:cNvSpPr/>
          <p:nvPr/>
        </p:nvSpPr>
        <p:spPr>
          <a:xfrm>
            <a:off x="6056925" y="1263693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rgbClr val="4DB1E3"/>
                </a:solidFill>
              </a:rPr>
              <a:t>chick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13250B-FEF1-4FAE-B50F-56A5817BCD17}"/>
              </a:ext>
            </a:extLst>
          </p:cNvPr>
          <p:cNvSpPr/>
          <p:nvPr/>
        </p:nvSpPr>
        <p:spPr>
          <a:xfrm>
            <a:off x="6310920" y="4561831"/>
            <a:ext cx="154507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rgbClr val="4DB1E3"/>
                </a:solidFill>
              </a:rPr>
              <a:t>fledgling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FDEE3D-FF5F-45C8-B908-EA8AF8559C0C}"/>
              </a:ext>
            </a:extLst>
          </p:cNvPr>
          <p:cNvSpPr/>
          <p:nvPr/>
        </p:nvSpPr>
        <p:spPr>
          <a:xfrm>
            <a:off x="1417445" y="4493374"/>
            <a:ext cx="1545072" cy="8542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rgbClr val="4DB1E3"/>
                </a:solidFill>
              </a:rPr>
              <a:t>adult penguin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D1AC9EC-0BCB-4A83-BA2D-A5BFC4247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59" y="951618"/>
            <a:ext cx="1114836" cy="1348536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EC2BCBAC-1670-47E6-A5F5-8A8CC3EA8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80" y="765175"/>
            <a:ext cx="1007958" cy="1487152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CE218640-3719-4395-9473-BC27437EE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67" y="3901450"/>
            <a:ext cx="1279158" cy="1997218"/>
          </a:xfrm>
          <a:prstGeom prst="rect">
            <a:avLst/>
          </a:prstGeom>
        </p:spPr>
      </p:pic>
      <p:pic>
        <p:nvPicPr>
          <p:cNvPr id="18" name="Picture 17">
            <a:hlinkClick r:id="rId9" action="ppaction://hlinksldjump"/>
            <a:extLst>
              <a:ext uri="{FF2B5EF4-FFF2-40B4-BE49-F238E27FC236}">
                <a16:creationId xmlns:a16="http://schemas.microsoft.com/office/drawing/2014/main" id="{757FCAA3-B537-447D-9C08-382744985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35" y="3618889"/>
            <a:ext cx="1354719" cy="2433664"/>
          </a:xfrm>
          <a:prstGeom prst="rect">
            <a:avLst/>
          </a:prstGeom>
        </p:spPr>
      </p:pic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E21EE739-D09C-4A9E-B921-9775A0811D6C}"/>
              </a:ext>
            </a:extLst>
          </p:cNvPr>
          <p:cNvSpPr/>
          <p:nvPr/>
        </p:nvSpPr>
        <p:spPr>
          <a:xfrm>
            <a:off x="5370897" y="6070066"/>
            <a:ext cx="392710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Interesting Facts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410242" y="1058264"/>
            <a:ext cx="4131513" cy="116071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GB" dirty="0">
                <a:solidFill>
                  <a:schemeClr val="tx1"/>
                </a:solidFill>
              </a:rPr>
              <a:t>The female penguin usually lays two eggs. This is called a clutch.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347063" y="2298228"/>
            <a:ext cx="4194693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GB" dirty="0">
                <a:solidFill>
                  <a:schemeClr val="tx1"/>
                </a:solidFill>
              </a:rPr>
              <a:t>Penguin partners usually share keeping the eggs warm. This is called incubating.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37503" y="349506"/>
            <a:ext cx="2162046" cy="2084633"/>
            <a:chOff x="2642501" y="1311683"/>
            <a:chExt cx="3821899" cy="368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10100" y="2852330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78749" y="4432117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1AC9EC-0BCB-4A83-BA2D-A5BFC4247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3" y="742470"/>
            <a:ext cx="964864" cy="116712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37705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egg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7314A-EDCA-4AC0-89B0-7D05D846BC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3" y="999711"/>
            <a:ext cx="5423658" cy="572943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44445" y="2887026"/>
            <a:ext cx="3774327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44444" y="3416256"/>
            <a:ext cx="3774327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GB" dirty="0">
                <a:solidFill>
                  <a:schemeClr val="tx1"/>
                </a:solidFill>
              </a:rPr>
              <a:t>King penguins and emperor penguins lay only one egg each year.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5E52AF-53B2-49AB-AAFA-945DF0E1356E}"/>
              </a:ext>
            </a:extLst>
          </p:cNvPr>
          <p:cNvSpPr/>
          <p:nvPr/>
        </p:nvSpPr>
        <p:spPr>
          <a:xfrm>
            <a:off x="-244445" y="4697576"/>
            <a:ext cx="3774327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GB" dirty="0">
                <a:solidFill>
                  <a:schemeClr val="tx1"/>
                </a:solidFill>
              </a:rPr>
              <a:t>Also, an emperor penguin egg is looked after all winter by the male.</a:t>
            </a:r>
          </a:p>
        </p:txBody>
      </p:sp>
      <p:sp>
        <p:nvSpPr>
          <p:cNvPr id="40" name="Rectangle 39">
            <a:hlinkClick r:id="rId6" action="ppaction://hlinksldjump"/>
            <a:extLst>
              <a:ext uri="{FF2B5EF4-FFF2-40B4-BE49-F238E27FC236}">
                <a16:creationId xmlns:a16="http://schemas.microsoft.com/office/drawing/2014/main" id="{C5E7E369-E5B6-4772-80B8-25FA69BC33D1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06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4" grpId="0" animBg="1"/>
      <p:bldP spid="39" grpId="0" animBg="1"/>
      <p:bldP spid="3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57717" y="1051310"/>
            <a:ext cx="413151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When the chicks are ready, they hatch out of their egg.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51830" y="2027275"/>
            <a:ext cx="3937400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They poke a small hole in the egg with their beaks.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37503" y="349506"/>
            <a:ext cx="2162046" cy="2084633"/>
            <a:chOff x="2642501" y="1311683"/>
            <a:chExt cx="3821899" cy="368505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710100" y="2852330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4078749" y="4432117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92023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E6A087-E85B-4859-9450-B8EF2BBFC6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00" y="568824"/>
            <a:ext cx="1007958" cy="14871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32741" y="3096050"/>
            <a:ext cx="3856489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Their feathers are soft and downy. The chicks need their parents to </a:t>
            </a:r>
          </a:p>
          <a:p>
            <a:pPr lvl="2" algn="r"/>
            <a:r>
              <a:rPr lang="en-US" dirty="0">
                <a:solidFill>
                  <a:schemeClr val="tx1"/>
                </a:solidFill>
              </a:rPr>
              <a:t>feed and look after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1BC0B-B8E1-4BD4-9F86-DC1255888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31" y="488209"/>
            <a:ext cx="2908833" cy="6092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17282" y="3287310"/>
            <a:ext cx="4307050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17282" y="3787382"/>
            <a:ext cx="4307050" cy="8542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It can take nearly three days for a chick to hatch from its egg!</a:t>
            </a:r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2153F83B-F958-47C0-89E5-F68FE6022B22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739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4" grpId="0" animBg="1"/>
      <p:bldP spid="3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39616" y="1329548"/>
            <a:ext cx="4131513" cy="1467180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3" algn="r"/>
            <a:r>
              <a:rPr lang="en-US" dirty="0">
                <a:solidFill>
                  <a:schemeClr val="tx1"/>
                </a:solidFill>
              </a:rPr>
              <a:t>The chick must grow new waterproof feathers before it can go out to sea (fledge).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28063" y="3003688"/>
            <a:ext cx="3937400" cy="116071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When it has waterproof feathers, the fledgling is independent.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44933" y="346796"/>
            <a:ext cx="2148382" cy="2070252"/>
            <a:chOff x="2642501" y="1311683"/>
            <a:chExt cx="3797744" cy="365963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85945" y="2672394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3891739" y="4406696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55811"/>
            <a:ext cx="1545072" cy="54777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fledgling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20628" y="4371360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It can dive and hunt for food by itself.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371E8A-CD94-4E07-B9C4-6045CEE27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5" y="636599"/>
            <a:ext cx="955986" cy="1492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E17FD-FD11-44CB-B329-84E3544EA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753" y="636599"/>
            <a:ext cx="3984620" cy="622140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286D1-F97D-46FE-A370-08851B301970}"/>
              </a:ext>
            </a:extLst>
          </p:cNvPr>
          <p:cNvSpPr/>
          <p:nvPr/>
        </p:nvSpPr>
        <p:spPr>
          <a:xfrm>
            <a:off x="-266759" y="3192044"/>
            <a:ext cx="4356528" cy="4086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b="1" dirty="0"/>
              <a:t>Did You Know…?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A07B6B-F83C-467F-AF63-A2DDED23A85A}"/>
              </a:ext>
            </a:extLst>
          </p:cNvPr>
          <p:cNvSpPr/>
          <p:nvPr/>
        </p:nvSpPr>
        <p:spPr>
          <a:xfrm>
            <a:off x="-289710" y="3703305"/>
            <a:ext cx="4356528" cy="11607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The adults feed the chick food from their own stomachs. This is called regurgitating.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3BDBF8C0-BBAD-4FB0-B12C-99299FEB0DD9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829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4" grpId="0" animBg="1"/>
      <p:bldP spid="39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9B5644C-1674-42A2-BC70-F328E9804884}"/>
              </a:ext>
            </a:extLst>
          </p:cNvPr>
          <p:cNvSpPr/>
          <p:nvPr/>
        </p:nvSpPr>
        <p:spPr>
          <a:xfrm>
            <a:off x="4366497" y="1562739"/>
            <a:ext cx="4131513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chemeClr val="tx1"/>
                </a:solidFill>
              </a:rPr>
              <a:t>Penguins spend half their time on land, half in the sea.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0101C4-4D8F-4E18-BB75-624DF08D7645}"/>
              </a:ext>
            </a:extLst>
          </p:cNvPr>
          <p:cNvSpPr/>
          <p:nvPr/>
        </p:nvSpPr>
        <p:spPr>
          <a:xfrm>
            <a:off x="4560610" y="2640665"/>
            <a:ext cx="3937400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r"/>
            <a:r>
              <a:rPr lang="en-US" dirty="0">
                <a:solidFill>
                  <a:schemeClr val="tx1"/>
                </a:solidFill>
              </a:rPr>
              <a:t>They can take a few years to be ready to find a mate.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89387F-4069-4324-9DA3-AFE4344489F9}"/>
              </a:ext>
            </a:extLst>
          </p:cNvPr>
          <p:cNvSpPr/>
          <p:nvPr/>
        </p:nvSpPr>
        <p:spPr>
          <a:xfrm>
            <a:off x="301299" y="274595"/>
            <a:ext cx="2234454" cy="223445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9A935B-975A-4D34-86B2-4C0C0773AB82}"/>
              </a:ext>
            </a:extLst>
          </p:cNvPr>
          <p:cNvSpPr/>
          <p:nvPr/>
        </p:nvSpPr>
        <p:spPr>
          <a:xfrm>
            <a:off x="710411" y="636599"/>
            <a:ext cx="1440036" cy="1440036"/>
          </a:xfrm>
          <a:prstGeom prst="ellipse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309AA9-82FE-40FF-9F24-F759A143F5E3}"/>
              </a:ext>
            </a:extLst>
          </p:cNvPr>
          <p:cNvGrpSpPr/>
          <p:nvPr/>
        </p:nvGrpSpPr>
        <p:grpSpPr>
          <a:xfrm rot="2819550">
            <a:off x="344933" y="346796"/>
            <a:ext cx="2148382" cy="2070252"/>
            <a:chOff x="2642501" y="1311683"/>
            <a:chExt cx="3797744" cy="365963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F4E631-1307-4F6C-AAEB-46495A15E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9434" flipH="1">
              <a:off x="4076689" y="1311683"/>
              <a:ext cx="943980" cy="5646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ABD7B60-DE27-4B07-AE64-928F6F758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85945" y="2672394"/>
              <a:ext cx="943980" cy="5646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004F14C-F633-4C51-A0E9-6434010A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617221" flipH="1">
              <a:off x="3891739" y="4406696"/>
              <a:ext cx="943980" cy="56461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FC55F0B-D7F8-4E00-95EC-0397852B2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2452821" y="2852330"/>
              <a:ext cx="943980" cy="564620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211F83D-67B9-4E86-89FA-2ECF72037197}"/>
              </a:ext>
            </a:extLst>
          </p:cNvPr>
          <p:cNvSpPr/>
          <p:nvPr/>
        </p:nvSpPr>
        <p:spPr>
          <a:xfrm>
            <a:off x="645990" y="1989862"/>
            <a:ext cx="1545072" cy="4796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Adult Penguin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41521" y="3718592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Penguins can live up until 20 years old!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D6179E-B630-4D13-8760-06CF95448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1" y="454781"/>
            <a:ext cx="930885" cy="167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7A8E5-426C-42FD-B9AA-A724BFBAE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6" y="274595"/>
            <a:ext cx="3545796" cy="6369790"/>
          </a:xfrm>
          <a:prstGeom prst="rect">
            <a:avLst/>
          </a:prstGeom>
        </p:spPr>
      </p:pic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48CE307D-85B9-43BA-B44B-1838AFA8DF66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637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4" grpId="0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30DB0-74A2-4121-8B33-5998011D5A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124920" y="10504156"/>
            <a:ext cx="5035993" cy="531581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AF66D-B5FE-4FBC-84EB-DF714F501545}"/>
              </a:ext>
            </a:extLst>
          </p:cNvPr>
          <p:cNvSpPr/>
          <p:nvPr/>
        </p:nvSpPr>
        <p:spPr>
          <a:xfrm>
            <a:off x="4632741" y="5238579"/>
            <a:ext cx="3856489" cy="854246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r"/>
            <a:r>
              <a:rPr lang="en-US" dirty="0">
                <a:solidFill>
                  <a:schemeClr val="tx1"/>
                </a:solidFill>
              </a:rPr>
              <a:t>Penguins can live up until 20 years old!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5985C-21DC-4555-A9B1-55E2A3AA33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r="7361"/>
          <a:stretch/>
        </p:blipFill>
        <p:spPr>
          <a:xfrm>
            <a:off x="0" y="3179910"/>
            <a:ext cx="9144000" cy="37268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98956D-8E28-474E-9095-6D4A78364716}"/>
              </a:ext>
            </a:extLst>
          </p:cNvPr>
          <p:cNvSpPr/>
          <p:nvPr/>
        </p:nvSpPr>
        <p:spPr>
          <a:xfrm>
            <a:off x="-154533" y="423019"/>
            <a:ext cx="950421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GB" sz="2800" b="1" dirty="0"/>
              <a:t>Interesting 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2FD01-E8D6-408C-AF24-FE87D89D4C81}"/>
              </a:ext>
            </a:extLst>
          </p:cNvPr>
          <p:cNvSpPr/>
          <p:nvPr/>
        </p:nvSpPr>
        <p:spPr>
          <a:xfrm>
            <a:off x="-154533" y="1100170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Penguins are birds but they cannot fly.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9CB82A-15AC-4AA6-9FC0-AE8B5485F487}"/>
              </a:ext>
            </a:extLst>
          </p:cNvPr>
          <p:cNvSpPr/>
          <p:nvPr/>
        </p:nvSpPr>
        <p:spPr>
          <a:xfrm>
            <a:off x="-154533" y="1749209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They use their wings to help them swim.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554DE2-A8AA-4D45-96A3-22383BA7A5FC}"/>
              </a:ext>
            </a:extLst>
          </p:cNvPr>
          <p:cNvSpPr/>
          <p:nvPr/>
        </p:nvSpPr>
        <p:spPr>
          <a:xfrm>
            <a:off x="-154533" y="2398247"/>
            <a:ext cx="9504218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Penguins live together in a group called a colony.</a:t>
            </a:r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F95A148E-87D5-48FD-B944-20FD419C5B8D}"/>
              </a:ext>
            </a:extLst>
          </p:cNvPr>
          <p:cNvSpPr/>
          <p:nvPr/>
        </p:nvSpPr>
        <p:spPr>
          <a:xfrm>
            <a:off x="6843562" y="6070066"/>
            <a:ext cx="245444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4DB1E3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42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F34FB8F-0ABB-4B0A-8551-569E4E3AEE03}" vid="{8610FB60-8D85-462D-BC0C-09EB8962A5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182</TotalTime>
  <Words>277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Kate Rosser</cp:lastModifiedBy>
  <cp:revision>13</cp:revision>
  <dcterms:created xsi:type="dcterms:W3CDTF">2020-09-29T08:19:23Z</dcterms:created>
  <dcterms:modified xsi:type="dcterms:W3CDTF">2021-01-31T15:13:11Z</dcterms:modified>
</cp:coreProperties>
</file>